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 id="2147483673" r:id="rId3"/>
  </p:sldMasterIdLst>
  <p:notesMasterIdLst>
    <p:notesMasterId r:id="rId4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Lst>
  <p:sldSz cx="9144000" cy="5143500" type="screen16x9"/>
  <p:notesSz cx="6858000" cy="9144000"/>
  <p:embeddedFontLst>
    <p:embeddedFont>
      <p:font typeface="Avenir" panose="02000503020000020003" pitchFamily="2" charset="0"/>
      <p:regular r:id="rId47"/>
      <p:italic r:id="rId48"/>
    </p:embeddedFont>
    <p:embeddedFont>
      <p:font typeface="Calibri" panose="020F0502020204030204" pitchFamily="34" charset="0"/>
      <p:regular r:id="rId49"/>
      <p:bold r:id="rId50"/>
      <p:italic r:id="rId51"/>
      <p:boldItalic r:id="rId52"/>
    </p:embeddedFont>
    <p:embeddedFont>
      <p:font typeface="Meiryo" panose="020B0604030504040204" pitchFamily="34" charset="-128"/>
      <p:regular r:id="rId53"/>
      <p:bold r:id="rId54"/>
      <p:italic r:id="rId55"/>
      <p:boldItalic r:id="rId56"/>
    </p:embeddedFont>
    <p:embeddedFont>
      <p:font typeface="PT Sans" panose="020B0503020203020204" pitchFamily="34" charset="77"/>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09"/>
    <p:restoredTop sz="94719"/>
  </p:normalViewPr>
  <p:slideViewPr>
    <p:cSldViewPr snapToGrid="0">
      <p:cViewPr varScale="1">
        <p:scale>
          <a:sx n="202" d="100"/>
          <a:sy n="202" d="100"/>
        </p:scale>
        <p:origin x="1032"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2.xml"/><Relationship Id="rId61" Type="http://schemas.openxmlformats.org/officeDocument/2006/relationships/presProps" Target="pres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font" Target="fonts/font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8.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font" Target="fonts/font6.fntdata"/><Relationship Id="rId60" Type="http://schemas.openxmlformats.org/officeDocument/2006/relationships/font" Target="fonts/font14.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f1da8b18b1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1f1da8b18b1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bc02970cf5_4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 name="Google Shape;234;g2bc02970cf5_4_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bc02970cf5_4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g2bc02970cf5_4_9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bc02970cf5_4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g2bc02970cf5_4_9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bc02970cf5_4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g2bc02970cf5_4_10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bc02970cf5_4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g2bc02970cf5_4_1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2bc02970cf5_4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g2bc02970cf5_4_1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bc02970cf5_4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2" name="Google Shape;302;g2bc02970cf5_4_1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bc02970cf5_4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g2bc02970cf5_4_15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bc02970cf5_4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2bc02970cf5_4_16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bc02970cf5_4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4" name="Google Shape;334;g2bc02970cf5_4_1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bc02970cf5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g2bc02970cf5_4_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2bc02970cf5_4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g2bc02970cf5_4_18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bc02970cf5_4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2bc02970cf5_4_19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bc02970cf5_4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7" name="Google Shape;367;g2bc02970cf5_4_2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bc02970cf5_4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2bc02970cf5_4_2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bc02970cf5_4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2bc02970cf5_4_2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bc02970cf5_4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2" name="Google Shape;402;g2bc02970cf5_4_2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2bc02970cf5_4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g2bc02970cf5_4_2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bc02970cf5_4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g2bc02970cf5_4_25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bc02970cf5_4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g2bc02970cf5_4_26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bc02970cf5_4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7" name="Google Shape;447;g2bc02970cf5_4_2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bc02970cf5_4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2bc02970cf5_4_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bc02970cf5_4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7" name="Google Shape;457;g2bc02970cf5_4_28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bc02970cf5_4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7" name="Google Shape;467;g2bc02970cf5_4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bc02970cf5_4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0" name="Google Shape;480;g2bc02970cf5_4_30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bc02970cf5_4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0" name="Google Shape;490;g2bc02970cf5_4_3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2bc02970cf5_4_3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g2bc02970cf5_4_3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bc02970cf5_4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0" name="Google Shape;520;g2bc02970cf5_4_3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bc02970cf5_4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4" name="Google Shape;534;g2bc02970cf5_4_3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bc02970cf5_4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3" name="Google Shape;543;g2bc02970cf5_4_36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2bc02970cf5_4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0" name="Google Shape;550;g2bc02970cf5_4_37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bc02970cf5_4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7" name="Google Shape;557;g2bc02970cf5_4_37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bc02970cf5_4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g2bc02970cf5_4_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2bc02970cf5_4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4" name="Google Shape;564;g2bc02970cf5_4_38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f3a0e3f5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g1f3a0e3f58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Google Shape;599;g2bc02970cf5_4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0" name="Google Shape;600;g2bc02970cf5_4_4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bc02970cf5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2bc02970cf5_4_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bc02970cf5_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9" name="Google Shape;199;g2bc02970cf5_4_5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bc02970cf5_4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1" name="Google Shape;211;g2bc02970cf5_4_6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bc02970cf5_4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2bc02970cf5_4_7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bc02970cf5_4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8" name="Google Shape;228;g2bc02970cf5_4_8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62"/>
        <p:cNvGrpSpPr/>
        <p:nvPr/>
      </p:nvGrpSpPr>
      <p:grpSpPr>
        <a:xfrm>
          <a:off x="0" y="0"/>
          <a:ext cx="0" cy="0"/>
          <a:chOff x="0" y="0"/>
          <a:chExt cx="0" cy="0"/>
        </a:xfrm>
      </p:grpSpPr>
      <p:sp>
        <p:nvSpPr>
          <p:cNvPr id="63" name="Google Shape;63;p15"/>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888888"/>
              </a:buClr>
              <a:buSzPts val="1800"/>
              <a:buNone/>
              <a:defRPr sz="1800">
                <a:solidFill>
                  <a:srgbClr val="888888"/>
                </a:solidFill>
              </a:defRPr>
            </a:lvl1pPr>
            <a:lvl2pPr marL="914400" lvl="1" indent="-228600" algn="l">
              <a:lnSpc>
                <a:spcPct val="90000"/>
              </a:lnSpc>
              <a:spcBef>
                <a:spcPts val="400"/>
              </a:spcBef>
              <a:spcAft>
                <a:spcPts val="0"/>
              </a:spcAft>
              <a:buClr>
                <a:srgbClr val="888888"/>
              </a:buClr>
              <a:buSzPts val="1500"/>
              <a:buNone/>
              <a:defRPr sz="1500">
                <a:solidFill>
                  <a:srgbClr val="888888"/>
                </a:solidFill>
              </a:defRPr>
            </a:lvl2pPr>
            <a:lvl3pPr marL="1371600" lvl="2" indent="-228600" algn="l">
              <a:lnSpc>
                <a:spcPct val="90000"/>
              </a:lnSpc>
              <a:spcBef>
                <a:spcPts val="400"/>
              </a:spcBef>
              <a:spcAft>
                <a:spcPts val="0"/>
              </a:spcAft>
              <a:buClr>
                <a:srgbClr val="888888"/>
              </a:buClr>
              <a:buSzPts val="1400"/>
              <a:buNone/>
              <a:defRPr sz="1400">
                <a:solidFill>
                  <a:srgbClr val="888888"/>
                </a:solidFill>
              </a:defRPr>
            </a:lvl3pPr>
            <a:lvl4pPr marL="1828800" lvl="3" indent="-228600" algn="l">
              <a:lnSpc>
                <a:spcPct val="90000"/>
              </a:lnSpc>
              <a:spcBef>
                <a:spcPts val="400"/>
              </a:spcBef>
              <a:spcAft>
                <a:spcPts val="0"/>
              </a:spcAft>
              <a:buClr>
                <a:srgbClr val="888888"/>
              </a:buClr>
              <a:buSzPts val="1200"/>
              <a:buNone/>
              <a:defRPr sz="1200">
                <a:solidFill>
                  <a:srgbClr val="888888"/>
                </a:solidFill>
              </a:defRPr>
            </a:lvl4pPr>
            <a:lvl5pPr marL="2286000" lvl="4" indent="-228600" algn="l">
              <a:lnSpc>
                <a:spcPct val="90000"/>
              </a:lnSpc>
              <a:spcBef>
                <a:spcPts val="400"/>
              </a:spcBef>
              <a:spcAft>
                <a:spcPts val="0"/>
              </a:spcAft>
              <a:buClr>
                <a:srgbClr val="888888"/>
              </a:buClr>
              <a:buSzPts val="1200"/>
              <a:buNone/>
              <a:defRPr sz="1200">
                <a:solidFill>
                  <a:srgbClr val="888888"/>
                </a:solidFill>
              </a:defRPr>
            </a:lvl5pPr>
            <a:lvl6pPr marL="2743200" lvl="5" indent="-228600" algn="l">
              <a:lnSpc>
                <a:spcPct val="90000"/>
              </a:lnSpc>
              <a:spcBef>
                <a:spcPts val="400"/>
              </a:spcBef>
              <a:spcAft>
                <a:spcPts val="0"/>
              </a:spcAft>
              <a:buClr>
                <a:srgbClr val="888888"/>
              </a:buClr>
              <a:buSzPts val="1200"/>
              <a:buNone/>
              <a:defRPr sz="1200">
                <a:solidFill>
                  <a:srgbClr val="888888"/>
                </a:solidFill>
              </a:defRPr>
            </a:lvl6pPr>
            <a:lvl7pPr marL="3200400" lvl="6" indent="-228600" algn="l">
              <a:lnSpc>
                <a:spcPct val="90000"/>
              </a:lnSpc>
              <a:spcBef>
                <a:spcPts val="400"/>
              </a:spcBef>
              <a:spcAft>
                <a:spcPts val="0"/>
              </a:spcAft>
              <a:buClr>
                <a:srgbClr val="888888"/>
              </a:buClr>
              <a:buSzPts val="1200"/>
              <a:buNone/>
              <a:defRPr sz="1200">
                <a:solidFill>
                  <a:srgbClr val="888888"/>
                </a:solidFill>
              </a:defRPr>
            </a:lvl7pPr>
            <a:lvl8pPr marL="3657600" lvl="7" indent="-228600" algn="l">
              <a:lnSpc>
                <a:spcPct val="90000"/>
              </a:lnSpc>
              <a:spcBef>
                <a:spcPts val="400"/>
              </a:spcBef>
              <a:spcAft>
                <a:spcPts val="0"/>
              </a:spcAft>
              <a:buClr>
                <a:srgbClr val="888888"/>
              </a:buClr>
              <a:buSzPts val="1200"/>
              <a:buNone/>
              <a:defRPr sz="1200">
                <a:solidFill>
                  <a:srgbClr val="888888"/>
                </a:solidFill>
              </a:defRPr>
            </a:lvl8pPr>
            <a:lvl9pPr marL="4114800" lvl="8" indent="-228600" algn="l">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3" name="Google Shape;133;p2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4" name="Google Shape;134;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7" name="Google Shape;127;p2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Calibri"/>
                <a:ea typeface="Calibri"/>
                <a:cs typeface="Calibri"/>
                <a:sym typeface="Calibri"/>
              </a:defRPr>
            </a:lvl9pPr>
          </a:lstStyle>
          <a:p>
            <a:endParaRPr/>
          </a:p>
        </p:txBody>
      </p:sp>
      <p:sp>
        <p:nvSpPr>
          <p:cNvPr id="128" name="Google Shape;128;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129" name="Google Shape;129;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a:solidFill>
                  <a:schemeClr val="lt1"/>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lt1"/>
                </a:solidFill>
                <a:latin typeface="Calibri"/>
                <a:ea typeface="Calibri"/>
                <a:cs typeface="Calibri"/>
                <a:sym typeface="Calibri"/>
              </a:defRPr>
            </a:lvl9pPr>
          </a:lstStyle>
          <a:p>
            <a:endParaRPr/>
          </a:p>
        </p:txBody>
      </p:sp>
      <p:sp>
        <p:nvSpPr>
          <p:cNvPr id="130" name="Google Shape;130;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u="none">
                <a:solidFill>
                  <a:schemeClr val="lt1"/>
                </a:solidFill>
                <a:latin typeface="Calibri"/>
                <a:ea typeface="Calibri"/>
                <a:cs typeface="Calibri"/>
                <a:sym typeface="Calibri"/>
              </a:defRPr>
            </a:lvl1pPr>
            <a:lvl2pPr marL="0" marR="0" lvl="1" indent="0" algn="r" rtl="0">
              <a:spcBef>
                <a:spcPts val="0"/>
              </a:spcBef>
              <a:buNone/>
              <a:defRPr sz="900" b="0" u="none">
                <a:solidFill>
                  <a:schemeClr val="lt1"/>
                </a:solidFill>
                <a:latin typeface="Calibri"/>
                <a:ea typeface="Calibri"/>
                <a:cs typeface="Calibri"/>
                <a:sym typeface="Calibri"/>
              </a:defRPr>
            </a:lvl2pPr>
            <a:lvl3pPr marL="0" marR="0" lvl="2" indent="0" algn="r" rtl="0">
              <a:spcBef>
                <a:spcPts val="0"/>
              </a:spcBef>
              <a:buNone/>
              <a:defRPr sz="900" b="0" u="none">
                <a:solidFill>
                  <a:schemeClr val="lt1"/>
                </a:solidFill>
                <a:latin typeface="Calibri"/>
                <a:ea typeface="Calibri"/>
                <a:cs typeface="Calibri"/>
                <a:sym typeface="Calibri"/>
              </a:defRPr>
            </a:lvl3pPr>
            <a:lvl4pPr marL="0" marR="0" lvl="3" indent="0" algn="r" rtl="0">
              <a:spcBef>
                <a:spcPts val="0"/>
              </a:spcBef>
              <a:buNone/>
              <a:defRPr sz="900" b="0" u="none">
                <a:solidFill>
                  <a:schemeClr val="lt1"/>
                </a:solidFill>
                <a:latin typeface="Calibri"/>
                <a:ea typeface="Calibri"/>
                <a:cs typeface="Calibri"/>
                <a:sym typeface="Calibri"/>
              </a:defRPr>
            </a:lvl4pPr>
            <a:lvl5pPr marL="0" marR="0" lvl="4" indent="0" algn="r" rtl="0">
              <a:spcBef>
                <a:spcPts val="0"/>
              </a:spcBef>
              <a:buNone/>
              <a:defRPr sz="900" b="0" u="none">
                <a:solidFill>
                  <a:schemeClr val="lt1"/>
                </a:solidFill>
                <a:latin typeface="Calibri"/>
                <a:ea typeface="Calibri"/>
                <a:cs typeface="Calibri"/>
                <a:sym typeface="Calibri"/>
              </a:defRPr>
            </a:lvl5pPr>
            <a:lvl6pPr marL="0" marR="0" lvl="5" indent="0" algn="r" rtl="0">
              <a:spcBef>
                <a:spcPts val="0"/>
              </a:spcBef>
              <a:buNone/>
              <a:defRPr sz="900" b="0" u="none">
                <a:solidFill>
                  <a:schemeClr val="lt1"/>
                </a:solidFill>
                <a:latin typeface="Calibri"/>
                <a:ea typeface="Calibri"/>
                <a:cs typeface="Calibri"/>
                <a:sym typeface="Calibri"/>
              </a:defRPr>
            </a:lvl6pPr>
            <a:lvl7pPr marL="0" marR="0" lvl="6" indent="0" algn="r" rtl="0">
              <a:spcBef>
                <a:spcPts val="0"/>
              </a:spcBef>
              <a:buNone/>
              <a:defRPr sz="900" b="0" u="none">
                <a:solidFill>
                  <a:schemeClr val="lt1"/>
                </a:solidFill>
                <a:latin typeface="Calibri"/>
                <a:ea typeface="Calibri"/>
                <a:cs typeface="Calibri"/>
                <a:sym typeface="Calibri"/>
              </a:defRPr>
            </a:lvl7pPr>
            <a:lvl8pPr marL="0" marR="0" lvl="7" indent="0" algn="r" rtl="0">
              <a:spcBef>
                <a:spcPts val="0"/>
              </a:spcBef>
              <a:buNone/>
              <a:defRPr sz="900" b="0" u="none">
                <a:solidFill>
                  <a:schemeClr val="lt1"/>
                </a:solidFill>
                <a:latin typeface="Calibri"/>
                <a:ea typeface="Calibri"/>
                <a:cs typeface="Calibri"/>
                <a:sym typeface="Calibri"/>
              </a:defRPr>
            </a:lvl8pPr>
            <a:lvl9pPr marL="0" marR="0" lvl="8" indent="0" algn="r" rtl="0">
              <a:spcBef>
                <a:spcPts val="0"/>
              </a:spcBef>
              <a:buNone/>
              <a:defRPr sz="900" b="0" u="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24.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0"/>
        <p:cNvGrpSpPr/>
        <p:nvPr/>
      </p:nvGrpSpPr>
      <p:grpSpPr>
        <a:xfrm>
          <a:off x="0" y="0"/>
          <a:ext cx="0" cy="0"/>
          <a:chOff x="0" y="0"/>
          <a:chExt cx="0" cy="0"/>
        </a:xfrm>
      </p:grpSpPr>
      <p:sp>
        <p:nvSpPr>
          <p:cNvPr id="141" name="Google Shape;141;p27"/>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142" name="Google Shape;142;p27"/>
          <p:cNvPicPr preferRelativeResize="0"/>
          <p:nvPr/>
        </p:nvPicPr>
        <p:blipFill rotWithShape="1">
          <a:blip r:embed="rId3">
            <a:alphaModFix/>
          </a:blip>
          <a:srcRect l="4558" r="29153"/>
          <a:stretch/>
        </p:blipFill>
        <p:spPr>
          <a:xfrm>
            <a:off x="3082595" y="8"/>
            <a:ext cx="6061405" cy="5143492"/>
          </a:xfrm>
          <a:custGeom>
            <a:avLst/>
            <a:gdLst/>
            <a:ahLst/>
            <a:cxnLst/>
            <a:rect l="l" t="t" r="r" b="b"/>
            <a:pathLst>
              <a:path w="8081873" h="6858000" extrusionOk="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p:spPr>
      </p:pic>
      <p:sp>
        <p:nvSpPr>
          <p:cNvPr id="143" name="Google Shape;143;p27"/>
          <p:cNvSpPr/>
          <p:nvPr/>
        </p:nvSpPr>
        <p:spPr>
          <a:xfrm>
            <a:off x="0" y="0"/>
            <a:ext cx="3719285" cy="5143500"/>
          </a:xfrm>
          <a:custGeom>
            <a:avLst/>
            <a:gdLst/>
            <a:ahLst/>
            <a:cxnLst/>
            <a:rect l="l" t="t" r="r" b="b"/>
            <a:pathLst>
              <a:path w="4959047" h="6858000" extrusionOk="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w="9525" cap="flat" cmpd="sng">
            <a:solidFill>
              <a:srgbClr val="E9EDF1"/>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44" name="Google Shape;144;p27"/>
          <p:cNvSpPr/>
          <p:nvPr/>
        </p:nvSpPr>
        <p:spPr>
          <a:xfrm>
            <a:off x="0" y="0"/>
            <a:ext cx="3711665" cy="5143500"/>
          </a:xfrm>
          <a:custGeom>
            <a:avLst/>
            <a:gdLst/>
            <a:ahLst/>
            <a:cxnLst/>
            <a:rect l="l" t="t" r="r" b="b"/>
            <a:pathLst>
              <a:path w="4948887" h="6858000" extrusionOk="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45" name="Google Shape;145;p27"/>
          <p:cNvSpPr txBox="1">
            <a:spLocks noGrp="1"/>
          </p:cNvSpPr>
          <p:nvPr>
            <p:ph type="title"/>
          </p:nvPr>
        </p:nvSpPr>
        <p:spPr>
          <a:xfrm>
            <a:off x="358486" y="841772"/>
            <a:ext cx="3017520" cy="2403101"/>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1"/>
              </a:buClr>
              <a:buSzPts val="3600"/>
              <a:buFont typeface="Calibri"/>
              <a:buNone/>
            </a:pPr>
            <a:r>
              <a:rPr lang="pt-BR" sz="3600"/>
              <a:t>Arquitetura Hexagonal</a:t>
            </a:r>
            <a:endParaRPr sz="1100"/>
          </a:p>
        </p:txBody>
      </p:sp>
      <p:sp>
        <p:nvSpPr>
          <p:cNvPr id="146" name="Google Shape;146;p27"/>
          <p:cNvSpPr/>
          <p:nvPr/>
        </p:nvSpPr>
        <p:spPr>
          <a:xfrm rot="5400000">
            <a:off x="569941" y="260093"/>
            <a:ext cx="109728" cy="52806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147" name="Google Shape;147;p27"/>
          <p:cNvSpPr/>
          <p:nvPr/>
        </p:nvSpPr>
        <p:spPr>
          <a:xfrm>
            <a:off x="360772" y="3410190"/>
            <a:ext cx="3017520" cy="13716"/>
          </a:xfrm>
          <a:prstGeom prst="rect">
            <a:avLst/>
          </a:prstGeom>
          <a:solidFill>
            <a:srgbClr val="D5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pic>
        <p:nvPicPr>
          <p:cNvPr id="148" name="Google Shape;148;p27" descr="Profile photo for Michael Medina da Cunha"/>
          <p:cNvPicPr preferRelativeResize="0"/>
          <p:nvPr/>
        </p:nvPicPr>
        <p:blipFill rotWithShape="1">
          <a:blip r:embed="rId4">
            <a:alphaModFix/>
          </a:blip>
          <a:srcRect/>
          <a:stretch/>
        </p:blipFill>
        <p:spPr>
          <a:xfrm flipH="1">
            <a:off x="177684" y="4576307"/>
            <a:ext cx="361604" cy="361603"/>
          </a:xfrm>
          <a:prstGeom prst="rect">
            <a:avLst/>
          </a:prstGeom>
          <a:noFill/>
          <a:ln>
            <a:noFill/>
          </a:ln>
        </p:spPr>
      </p:pic>
      <p:sp>
        <p:nvSpPr>
          <p:cNvPr id="149" name="Google Shape;149;p27"/>
          <p:cNvSpPr txBox="1"/>
          <p:nvPr/>
        </p:nvSpPr>
        <p:spPr>
          <a:xfrm>
            <a:off x="539288" y="4674238"/>
            <a:ext cx="1108364" cy="18466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800" b="0" i="0" u="none" strike="noStrike" cap="none">
                <a:solidFill>
                  <a:schemeClr val="dk1"/>
                </a:solidFill>
                <a:latin typeface="Calibri"/>
                <a:ea typeface="Calibri"/>
                <a:cs typeface="Calibri"/>
                <a:sym typeface="Calibri"/>
              </a:rPr>
              <a:t>Michael Medina</a:t>
            </a:r>
            <a:endParaRPr sz="1100"/>
          </a:p>
        </p:txBody>
      </p:sp>
      <p:pic>
        <p:nvPicPr>
          <p:cNvPr id="150" name="Google Shape;150;p27" descr="IBM já é a segunda maior empresa de tecnologia do mundo em valor de mercado"/>
          <p:cNvPicPr preferRelativeResize="0"/>
          <p:nvPr/>
        </p:nvPicPr>
        <p:blipFill rotWithShape="1">
          <a:blip r:embed="rId5">
            <a:alphaModFix/>
          </a:blip>
          <a:srcRect/>
          <a:stretch/>
        </p:blipFill>
        <p:spPr>
          <a:xfrm>
            <a:off x="8604713" y="4835116"/>
            <a:ext cx="308384" cy="205589"/>
          </a:xfrm>
          <a:prstGeom prst="rect">
            <a:avLst/>
          </a:prstGeom>
          <a:noFill/>
          <a:ln>
            <a:noFill/>
          </a:ln>
        </p:spPr>
      </p:pic>
      <p:pic>
        <p:nvPicPr>
          <p:cNvPr id="151" name="Google Shape;151;p27" descr="BB Empresas"/>
          <p:cNvPicPr preferRelativeResize="0"/>
          <p:nvPr/>
        </p:nvPicPr>
        <p:blipFill rotWithShape="1">
          <a:blip r:embed="rId6">
            <a:alphaModFix/>
          </a:blip>
          <a:srcRect/>
          <a:stretch/>
        </p:blipFill>
        <p:spPr>
          <a:xfrm>
            <a:off x="8257248" y="4835116"/>
            <a:ext cx="205589" cy="2055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6"/>
          <p:cNvSpPr/>
          <p:nvPr/>
        </p:nvSpPr>
        <p:spPr>
          <a:xfrm>
            <a:off x="1334035" y="2219813"/>
            <a:ext cx="6313394" cy="954741"/>
          </a:xfrm>
          <a:prstGeom prst="roundRect">
            <a:avLst>
              <a:gd name="adj" fmla="val 16667"/>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Design</a:t>
            </a:r>
            <a:endParaRPr sz="1100"/>
          </a:p>
        </p:txBody>
      </p:sp>
      <p:sp>
        <p:nvSpPr>
          <p:cNvPr id="237" name="Google Shape;237;p36"/>
          <p:cNvSpPr/>
          <p:nvPr/>
        </p:nvSpPr>
        <p:spPr>
          <a:xfrm>
            <a:off x="1334035" y="3533738"/>
            <a:ext cx="6313394" cy="954741"/>
          </a:xfrm>
          <a:prstGeom prst="roundRect">
            <a:avLst>
              <a:gd name="adj" fmla="val 16667"/>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Código</a:t>
            </a:r>
            <a:endParaRPr sz="1100"/>
          </a:p>
        </p:txBody>
      </p:sp>
      <p:sp>
        <p:nvSpPr>
          <p:cNvPr id="238" name="Google Shape;238;p36"/>
          <p:cNvSpPr/>
          <p:nvPr/>
        </p:nvSpPr>
        <p:spPr>
          <a:xfrm>
            <a:off x="1346619" y="1010872"/>
            <a:ext cx="6313394" cy="954741"/>
          </a:xfrm>
          <a:prstGeom prst="roundRect">
            <a:avLst>
              <a:gd name="adj" fmla="val 16667"/>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Arquitetura</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7"/>
          <p:cNvSpPr/>
          <p:nvPr/>
        </p:nvSpPr>
        <p:spPr>
          <a:xfrm>
            <a:off x="1334035" y="2219813"/>
            <a:ext cx="6313394" cy="954741"/>
          </a:xfrm>
          <a:prstGeom prst="roundRect">
            <a:avLst>
              <a:gd name="adj" fmla="val 16667"/>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Design</a:t>
            </a:r>
            <a:endParaRPr sz="1100"/>
          </a:p>
        </p:txBody>
      </p:sp>
      <p:sp>
        <p:nvSpPr>
          <p:cNvPr id="244" name="Google Shape;244;p37"/>
          <p:cNvSpPr/>
          <p:nvPr/>
        </p:nvSpPr>
        <p:spPr>
          <a:xfrm>
            <a:off x="1334035" y="3533738"/>
            <a:ext cx="6313394" cy="954741"/>
          </a:xfrm>
          <a:prstGeom prst="roundRect">
            <a:avLst>
              <a:gd name="adj" fmla="val 16667"/>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Código</a:t>
            </a:r>
            <a:endParaRPr sz="1100"/>
          </a:p>
        </p:txBody>
      </p:sp>
      <p:sp>
        <p:nvSpPr>
          <p:cNvPr id="245" name="Google Shape;245;p37"/>
          <p:cNvSpPr/>
          <p:nvPr/>
        </p:nvSpPr>
        <p:spPr>
          <a:xfrm>
            <a:off x="1346619" y="1010872"/>
            <a:ext cx="6313394" cy="954741"/>
          </a:xfrm>
          <a:prstGeom prst="roundRect">
            <a:avLst>
              <a:gd name="adj" fmla="val 16667"/>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Arquitetura</a:t>
            </a:r>
            <a:endParaRPr sz="1100"/>
          </a:p>
        </p:txBody>
      </p:sp>
      <p:cxnSp>
        <p:nvCxnSpPr>
          <p:cNvPr id="246" name="Google Shape;246;p37"/>
          <p:cNvCxnSpPr/>
          <p:nvPr/>
        </p:nvCxnSpPr>
        <p:spPr>
          <a:xfrm>
            <a:off x="1346619" y="2084263"/>
            <a:ext cx="6300811" cy="0"/>
          </a:xfrm>
          <a:prstGeom prst="straightConnector1">
            <a:avLst/>
          </a:prstGeom>
          <a:noFill/>
          <a:ln w="50800" cap="flat" cmpd="sng">
            <a:solidFill>
              <a:srgbClr val="FF0000"/>
            </a:solidFill>
            <a:prstDash val="dash"/>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8"/>
          <p:cNvSpPr/>
          <p:nvPr/>
        </p:nvSpPr>
        <p:spPr>
          <a:xfrm>
            <a:off x="1346619" y="3527447"/>
            <a:ext cx="6313394" cy="954741"/>
          </a:xfrm>
          <a:prstGeom prst="roundRect">
            <a:avLst>
              <a:gd name="adj" fmla="val 16667"/>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Código</a:t>
            </a:r>
            <a:endParaRPr sz="1100"/>
          </a:p>
        </p:txBody>
      </p:sp>
      <p:sp>
        <p:nvSpPr>
          <p:cNvPr id="252" name="Google Shape;252;p38"/>
          <p:cNvSpPr/>
          <p:nvPr/>
        </p:nvSpPr>
        <p:spPr>
          <a:xfrm>
            <a:off x="1346619" y="2282730"/>
            <a:ext cx="6313394" cy="954741"/>
          </a:xfrm>
          <a:prstGeom prst="roundRect">
            <a:avLst>
              <a:gd name="adj" fmla="val 16667"/>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Design</a:t>
            </a:r>
            <a:endParaRPr sz="1100"/>
          </a:p>
        </p:txBody>
      </p:sp>
      <p:sp>
        <p:nvSpPr>
          <p:cNvPr id="253" name="Google Shape;253;p38"/>
          <p:cNvSpPr/>
          <p:nvPr/>
        </p:nvSpPr>
        <p:spPr>
          <a:xfrm>
            <a:off x="1346619" y="1010872"/>
            <a:ext cx="6313394" cy="954741"/>
          </a:xfrm>
          <a:prstGeom prst="roundRect">
            <a:avLst>
              <a:gd name="adj" fmla="val 16667"/>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Arquitetura</a:t>
            </a:r>
            <a:endParaRPr sz="1100"/>
          </a:p>
        </p:txBody>
      </p:sp>
      <p:cxnSp>
        <p:nvCxnSpPr>
          <p:cNvPr id="254" name="Google Shape;254;p38"/>
          <p:cNvCxnSpPr>
            <a:stCxn id="251" idx="3"/>
            <a:endCxn id="252" idx="3"/>
          </p:cNvCxnSpPr>
          <p:nvPr/>
        </p:nvCxnSpPr>
        <p:spPr>
          <a:xfrm rot="10800000" flipH="1">
            <a:off x="7660013" y="2760117"/>
            <a:ext cx="600" cy="1244700"/>
          </a:xfrm>
          <a:prstGeom prst="bentConnector3">
            <a:avLst>
              <a:gd name="adj1" fmla="val 38100000"/>
            </a:avLst>
          </a:prstGeom>
          <a:noFill/>
          <a:ln w="9525" cap="flat" cmpd="sng">
            <a:solidFill>
              <a:schemeClr val="dk1"/>
            </a:solidFill>
            <a:prstDash val="solid"/>
            <a:miter lim="800000"/>
            <a:headEnd type="none" w="sm" len="sm"/>
            <a:tailEnd type="triangle" w="med" len="med"/>
          </a:ln>
        </p:spPr>
      </p:cxnSp>
      <p:cxnSp>
        <p:nvCxnSpPr>
          <p:cNvPr id="255" name="Google Shape;255;p38"/>
          <p:cNvCxnSpPr>
            <a:stCxn id="251" idx="3"/>
            <a:endCxn id="253" idx="3"/>
          </p:cNvCxnSpPr>
          <p:nvPr/>
        </p:nvCxnSpPr>
        <p:spPr>
          <a:xfrm rot="10800000" flipH="1">
            <a:off x="7660013" y="1488117"/>
            <a:ext cx="600" cy="2516700"/>
          </a:xfrm>
          <a:prstGeom prst="bentConnector3">
            <a:avLst>
              <a:gd name="adj1" fmla="val 38100000"/>
            </a:avLst>
          </a:prstGeom>
          <a:noFill/>
          <a:ln w="9525" cap="flat" cmpd="sng">
            <a:solidFill>
              <a:schemeClr val="dk1"/>
            </a:solidFill>
            <a:prstDash val="solid"/>
            <a:miter lim="800000"/>
            <a:headEnd type="none" w="sm" len="sm"/>
            <a:tailEnd type="triangle" w="med" len="med"/>
          </a:ln>
        </p:spPr>
      </p:cxnSp>
      <p:sp>
        <p:nvSpPr>
          <p:cNvPr id="256" name="Google Shape;256;p38"/>
          <p:cNvSpPr/>
          <p:nvPr/>
        </p:nvSpPr>
        <p:spPr>
          <a:xfrm>
            <a:off x="8015681" y="2282730"/>
            <a:ext cx="906011" cy="800224"/>
          </a:xfrm>
          <a:prstGeom prst="smileyFace">
            <a:avLst>
              <a:gd name="adj" fmla="val 4653"/>
            </a:avLst>
          </a:prstGeom>
          <a:solidFill>
            <a:srgbClr val="C4E0B2"/>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57" name="Google Shape;257;p38"/>
          <p:cNvSpPr txBox="1"/>
          <p:nvPr/>
        </p:nvSpPr>
        <p:spPr>
          <a:xfrm>
            <a:off x="2045865" y="301340"/>
            <a:ext cx="5052270"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2100">
                <a:solidFill>
                  <a:schemeClr val="dk1"/>
                </a:solidFill>
                <a:latin typeface="Calibri"/>
                <a:ea typeface="Calibri"/>
                <a:cs typeface="Calibri"/>
                <a:sym typeface="Calibri"/>
              </a:rPr>
              <a:t>Impacto: Código -&gt; Design -&gt; Arquitetura</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9"/>
          <p:cNvSpPr/>
          <p:nvPr/>
        </p:nvSpPr>
        <p:spPr>
          <a:xfrm>
            <a:off x="1346619" y="3527447"/>
            <a:ext cx="6313394" cy="954741"/>
          </a:xfrm>
          <a:prstGeom prst="roundRect">
            <a:avLst>
              <a:gd name="adj" fmla="val 16667"/>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Código</a:t>
            </a:r>
            <a:endParaRPr sz="1100"/>
          </a:p>
        </p:txBody>
      </p:sp>
      <p:sp>
        <p:nvSpPr>
          <p:cNvPr id="263" name="Google Shape;263;p39"/>
          <p:cNvSpPr/>
          <p:nvPr/>
        </p:nvSpPr>
        <p:spPr>
          <a:xfrm>
            <a:off x="1346619" y="2282730"/>
            <a:ext cx="6313394" cy="954741"/>
          </a:xfrm>
          <a:prstGeom prst="roundRect">
            <a:avLst>
              <a:gd name="adj" fmla="val 16667"/>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Design</a:t>
            </a:r>
            <a:endParaRPr sz="1100"/>
          </a:p>
        </p:txBody>
      </p:sp>
      <p:sp>
        <p:nvSpPr>
          <p:cNvPr id="264" name="Google Shape;264;p39"/>
          <p:cNvSpPr/>
          <p:nvPr/>
        </p:nvSpPr>
        <p:spPr>
          <a:xfrm>
            <a:off x="1346619" y="1010872"/>
            <a:ext cx="6313394" cy="954741"/>
          </a:xfrm>
          <a:prstGeom prst="roundRect">
            <a:avLst>
              <a:gd name="adj" fmla="val 16667"/>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Arquitetura</a:t>
            </a:r>
            <a:endParaRPr sz="1100"/>
          </a:p>
        </p:txBody>
      </p:sp>
      <p:cxnSp>
        <p:nvCxnSpPr>
          <p:cNvPr id="265" name="Google Shape;265;p39"/>
          <p:cNvCxnSpPr>
            <a:stCxn id="264" idx="1"/>
            <a:endCxn id="263" idx="1"/>
          </p:cNvCxnSpPr>
          <p:nvPr/>
        </p:nvCxnSpPr>
        <p:spPr>
          <a:xfrm>
            <a:off x="1346619" y="1488242"/>
            <a:ext cx="600" cy="1272000"/>
          </a:xfrm>
          <a:prstGeom prst="bentConnector3">
            <a:avLst>
              <a:gd name="adj1" fmla="val -35983333"/>
            </a:avLst>
          </a:prstGeom>
          <a:noFill/>
          <a:ln w="9525" cap="flat" cmpd="sng">
            <a:solidFill>
              <a:schemeClr val="dk1"/>
            </a:solidFill>
            <a:prstDash val="solid"/>
            <a:miter lim="800000"/>
            <a:headEnd type="none" w="sm" len="sm"/>
            <a:tailEnd type="triangle" w="med" len="med"/>
          </a:ln>
        </p:spPr>
      </p:cxnSp>
      <p:cxnSp>
        <p:nvCxnSpPr>
          <p:cNvPr id="266" name="Google Shape;266;p39"/>
          <p:cNvCxnSpPr>
            <a:stCxn id="264" idx="1"/>
            <a:endCxn id="262" idx="1"/>
          </p:cNvCxnSpPr>
          <p:nvPr/>
        </p:nvCxnSpPr>
        <p:spPr>
          <a:xfrm>
            <a:off x="1346619" y="1488242"/>
            <a:ext cx="600" cy="2516700"/>
          </a:xfrm>
          <a:prstGeom prst="bentConnector3">
            <a:avLst>
              <a:gd name="adj1" fmla="val -35983333"/>
            </a:avLst>
          </a:prstGeom>
          <a:noFill/>
          <a:ln w="9525" cap="flat" cmpd="sng">
            <a:solidFill>
              <a:schemeClr val="dk1"/>
            </a:solidFill>
            <a:prstDash val="solid"/>
            <a:miter lim="800000"/>
            <a:headEnd type="none" w="sm" len="sm"/>
            <a:tailEnd type="triangle" w="med" len="med"/>
          </a:ln>
        </p:spPr>
      </p:cxnSp>
      <p:sp>
        <p:nvSpPr>
          <p:cNvPr id="267" name="Google Shape;267;p39"/>
          <p:cNvSpPr/>
          <p:nvPr/>
        </p:nvSpPr>
        <p:spPr>
          <a:xfrm>
            <a:off x="192163" y="2349284"/>
            <a:ext cx="814790" cy="794489"/>
          </a:xfrm>
          <a:prstGeom prst="mathMultiply">
            <a:avLst>
              <a:gd name="adj1" fmla="val 23520"/>
            </a:avLst>
          </a:prstGeom>
          <a:solidFill>
            <a:srgbClr val="FF000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68" name="Google Shape;268;p39"/>
          <p:cNvSpPr txBox="1"/>
          <p:nvPr/>
        </p:nvSpPr>
        <p:spPr>
          <a:xfrm>
            <a:off x="2045865" y="301340"/>
            <a:ext cx="5052270"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2100">
                <a:solidFill>
                  <a:schemeClr val="dk1"/>
                </a:solidFill>
                <a:latin typeface="Calibri"/>
                <a:ea typeface="Calibri"/>
                <a:cs typeface="Calibri"/>
                <a:sym typeface="Calibri"/>
              </a:rPr>
              <a:t>Impacto: Arquitetura -&gt; Design -&gt; Código</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p:nvPr/>
        </p:nvSpPr>
        <p:spPr>
          <a:xfrm>
            <a:off x="1346619" y="3527447"/>
            <a:ext cx="6313394" cy="954741"/>
          </a:xfrm>
          <a:prstGeom prst="roundRect">
            <a:avLst>
              <a:gd name="adj" fmla="val 16667"/>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Código</a:t>
            </a:r>
            <a:endParaRPr sz="1100"/>
          </a:p>
        </p:txBody>
      </p:sp>
      <p:sp>
        <p:nvSpPr>
          <p:cNvPr id="274" name="Google Shape;274;p40"/>
          <p:cNvSpPr/>
          <p:nvPr/>
        </p:nvSpPr>
        <p:spPr>
          <a:xfrm>
            <a:off x="1346619" y="2282730"/>
            <a:ext cx="6313394" cy="954741"/>
          </a:xfrm>
          <a:prstGeom prst="roundRect">
            <a:avLst>
              <a:gd name="adj" fmla="val 16667"/>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Design</a:t>
            </a:r>
            <a:endParaRPr sz="1100"/>
          </a:p>
        </p:txBody>
      </p:sp>
      <p:sp>
        <p:nvSpPr>
          <p:cNvPr id="275" name="Google Shape;275;p40"/>
          <p:cNvSpPr/>
          <p:nvPr/>
        </p:nvSpPr>
        <p:spPr>
          <a:xfrm>
            <a:off x="1346619" y="1010872"/>
            <a:ext cx="6313394" cy="954741"/>
          </a:xfrm>
          <a:prstGeom prst="roundRect">
            <a:avLst>
              <a:gd name="adj" fmla="val 16667"/>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Arquitetura</a:t>
            </a:r>
            <a:endParaRPr sz="1100"/>
          </a:p>
        </p:txBody>
      </p:sp>
      <p:cxnSp>
        <p:nvCxnSpPr>
          <p:cNvPr id="276" name="Google Shape;276;p40"/>
          <p:cNvCxnSpPr>
            <a:stCxn id="275" idx="1"/>
            <a:endCxn id="274" idx="1"/>
          </p:cNvCxnSpPr>
          <p:nvPr/>
        </p:nvCxnSpPr>
        <p:spPr>
          <a:xfrm>
            <a:off x="1346619" y="1488242"/>
            <a:ext cx="600" cy="1272000"/>
          </a:xfrm>
          <a:prstGeom prst="bentConnector3">
            <a:avLst>
              <a:gd name="adj1" fmla="val -35983333"/>
            </a:avLst>
          </a:prstGeom>
          <a:noFill/>
          <a:ln w="9525" cap="flat" cmpd="sng">
            <a:solidFill>
              <a:schemeClr val="dk1"/>
            </a:solidFill>
            <a:prstDash val="solid"/>
            <a:miter lim="800000"/>
            <a:headEnd type="none" w="sm" len="sm"/>
            <a:tailEnd type="triangle" w="med" len="med"/>
          </a:ln>
        </p:spPr>
      </p:cxnSp>
      <p:cxnSp>
        <p:nvCxnSpPr>
          <p:cNvPr id="277" name="Google Shape;277;p40"/>
          <p:cNvCxnSpPr>
            <a:stCxn id="275" idx="1"/>
            <a:endCxn id="273" idx="1"/>
          </p:cNvCxnSpPr>
          <p:nvPr/>
        </p:nvCxnSpPr>
        <p:spPr>
          <a:xfrm>
            <a:off x="1346619" y="1488242"/>
            <a:ext cx="600" cy="2516700"/>
          </a:xfrm>
          <a:prstGeom prst="bentConnector3">
            <a:avLst>
              <a:gd name="adj1" fmla="val -35983333"/>
            </a:avLst>
          </a:prstGeom>
          <a:noFill/>
          <a:ln w="9525" cap="flat" cmpd="sng">
            <a:solidFill>
              <a:schemeClr val="dk1"/>
            </a:solidFill>
            <a:prstDash val="solid"/>
            <a:miter lim="800000"/>
            <a:headEnd type="none" w="sm" len="sm"/>
            <a:tailEnd type="triangle" w="med" len="med"/>
          </a:ln>
        </p:spPr>
      </p:cxnSp>
      <p:sp>
        <p:nvSpPr>
          <p:cNvPr id="278" name="Google Shape;278;p40"/>
          <p:cNvSpPr/>
          <p:nvPr/>
        </p:nvSpPr>
        <p:spPr>
          <a:xfrm>
            <a:off x="192163" y="2349284"/>
            <a:ext cx="814790" cy="794489"/>
          </a:xfrm>
          <a:prstGeom prst="mathMultiply">
            <a:avLst>
              <a:gd name="adj1" fmla="val 23520"/>
            </a:avLst>
          </a:prstGeom>
          <a:solidFill>
            <a:srgbClr val="FF000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79" name="Google Shape;279;p40" descr="Cronômetro 75% com preenchimento sólido"/>
          <p:cNvPicPr preferRelativeResize="0"/>
          <p:nvPr/>
        </p:nvPicPr>
        <p:blipFill rotWithShape="1">
          <a:blip r:embed="rId3">
            <a:alphaModFix/>
          </a:blip>
          <a:srcRect/>
          <a:stretch/>
        </p:blipFill>
        <p:spPr>
          <a:xfrm>
            <a:off x="8343540" y="841997"/>
            <a:ext cx="685800" cy="685800"/>
          </a:xfrm>
          <a:prstGeom prst="rect">
            <a:avLst/>
          </a:prstGeom>
          <a:noFill/>
          <a:ln>
            <a:noFill/>
          </a:ln>
        </p:spPr>
      </p:pic>
      <p:pic>
        <p:nvPicPr>
          <p:cNvPr id="280" name="Google Shape;280;p40" descr="Cronômetro 75% com preenchimento sólido"/>
          <p:cNvPicPr preferRelativeResize="0"/>
          <p:nvPr/>
        </p:nvPicPr>
        <p:blipFill rotWithShape="1">
          <a:blip r:embed="rId3">
            <a:alphaModFix/>
          </a:blip>
          <a:srcRect/>
          <a:stretch/>
        </p:blipFill>
        <p:spPr>
          <a:xfrm>
            <a:off x="8000640" y="1388198"/>
            <a:ext cx="685800" cy="685800"/>
          </a:xfrm>
          <a:prstGeom prst="rect">
            <a:avLst/>
          </a:prstGeom>
          <a:noFill/>
          <a:ln>
            <a:noFill/>
          </a:ln>
        </p:spPr>
      </p:pic>
      <p:pic>
        <p:nvPicPr>
          <p:cNvPr id="281" name="Google Shape;281;p40" descr="Cronômetro 75% com preenchimento sólido"/>
          <p:cNvPicPr preferRelativeResize="0"/>
          <p:nvPr/>
        </p:nvPicPr>
        <p:blipFill rotWithShape="1">
          <a:blip r:embed="rId3">
            <a:alphaModFix/>
          </a:blip>
          <a:srcRect/>
          <a:stretch/>
        </p:blipFill>
        <p:spPr>
          <a:xfrm>
            <a:off x="7660013" y="841997"/>
            <a:ext cx="685800" cy="685800"/>
          </a:xfrm>
          <a:prstGeom prst="rect">
            <a:avLst/>
          </a:prstGeom>
          <a:noFill/>
          <a:ln>
            <a:noFill/>
          </a:ln>
        </p:spPr>
      </p:pic>
      <p:sp>
        <p:nvSpPr>
          <p:cNvPr id="282" name="Google Shape;282;p40"/>
          <p:cNvSpPr txBox="1"/>
          <p:nvPr/>
        </p:nvSpPr>
        <p:spPr>
          <a:xfrm>
            <a:off x="2045865" y="301340"/>
            <a:ext cx="5052270"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2100">
                <a:solidFill>
                  <a:schemeClr val="dk1"/>
                </a:solidFill>
                <a:latin typeface="Calibri"/>
                <a:ea typeface="Calibri"/>
                <a:cs typeface="Calibri"/>
                <a:sym typeface="Calibri"/>
              </a:rPr>
              <a:t>Impacto: Arquitetura -&gt; Design -&gt; Código</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1"/>
          <p:cNvSpPr/>
          <p:nvPr/>
        </p:nvSpPr>
        <p:spPr>
          <a:xfrm>
            <a:off x="1346619" y="3527447"/>
            <a:ext cx="6313394" cy="954741"/>
          </a:xfrm>
          <a:prstGeom prst="roundRect">
            <a:avLst>
              <a:gd name="adj" fmla="val 16667"/>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Código</a:t>
            </a:r>
            <a:endParaRPr sz="1100"/>
          </a:p>
        </p:txBody>
      </p:sp>
      <p:sp>
        <p:nvSpPr>
          <p:cNvPr id="288" name="Google Shape;288;p41"/>
          <p:cNvSpPr/>
          <p:nvPr/>
        </p:nvSpPr>
        <p:spPr>
          <a:xfrm>
            <a:off x="1346619" y="2282730"/>
            <a:ext cx="6313394" cy="954741"/>
          </a:xfrm>
          <a:prstGeom prst="roundRect">
            <a:avLst>
              <a:gd name="adj" fmla="val 16667"/>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Design</a:t>
            </a:r>
            <a:endParaRPr sz="1100"/>
          </a:p>
        </p:txBody>
      </p:sp>
      <p:sp>
        <p:nvSpPr>
          <p:cNvPr id="289" name="Google Shape;289;p41"/>
          <p:cNvSpPr/>
          <p:nvPr/>
        </p:nvSpPr>
        <p:spPr>
          <a:xfrm>
            <a:off x="1346619" y="1010872"/>
            <a:ext cx="6313394" cy="954741"/>
          </a:xfrm>
          <a:prstGeom prst="roundRect">
            <a:avLst>
              <a:gd name="adj" fmla="val 16667"/>
            </a:avLst>
          </a:prstGeom>
          <a:solidFill>
            <a:srgbClr val="C4E0B2"/>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Arquitetura</a:t>
            </a:r>
            <a:endParaRPr sz="1100"/>
          </a:p>
        </p:txBody>
      </p:sp>
      <p:cxnSp>
        <p:nvCxnSpPr>
          <p:cNvPr id="290" name="Google Shape;290;p41"/>
          <p:cNvCxnSpPr>
            <a:stCxn id="289" idx="1"/>
            <a:endCxn id="288" idx="1"/>
          </p:cNvCxnSpPr>
          <p:nvPr/>
        </p:nvCxnSpPr>
        <p:spPr>
          <a:xfrm>
            <a:off x="1346619" y="1488242"/>
            <a:ext cx="600" cy="1272000"/>
          </a:xfrm>
          <a:prstGeom prst="bentConnector3">
            <a:avLst>
              <a:gd name="adj1" fmla="val -35983333"/>
            </a:avLst>
          </a:prstGeom>
          <a:noFill/>
          <a:ln w="9525" cap="flat" cmpd="sng">
            <a:solidFill>
              <a:schemeClr val="dk1"/>
            </a:solidFill>
            <a:prstDash val="solid"/>
            <a:miter lim="800000"/>
            <a:headEnd type="none" w="sm" len="sm"/>
            <a:tailEnd type="triangle" w="med" len="med"/>
          </a:ln>
        </p:spPr>
      </p:cxnSp>
      <p:cxnSp>
        <p:nvCxnSpPr>
          <p:cNvPr id="291" name="Google Shape;291;p41"/>
          <p:cNvCxnSpPr>
            <a:stCxn id="289" idx="1"/>
            <a:endCxn id="287" idx="1"/>
          </p:cNvCxnSpPr>
          <p:nvPr/>
        </p:nvCxnSpPr>
        <p:spPr>
          <a:xfrm>
            <a:off x="1346619" y="1488242"/>
            <a:ext cx="600" cy="2516700"/>
          </a:xfrm>
          <a:prstGeom prst="bentConnector3">
            <a:avLst>
              <a:gd name="adj1" fmla="val -35983333"/>
            </a:avLst>
          </a:prstGeom>
          <a:noFill/>
          <a:ln w="9525" cap="flat" cmpd="sng">
            <a:solidFill>
              <a:schemeClr val="dk1"/>
            </a:solidFill>
            <a:prstDash val="solid"/>
            <a:miter lim="800000"/>
            <a:headEnd type="none" w="sm" len="sm"/>
            <a:tailEnd type="triangle" w="med" len="med"/>
          </a:ln>
        </p:spPr>
      </p:cxnSp>
      <p:sp>
        <p:nvSpPr>
          <p:cNvPr id="292" name="Google Shape;292;p41"/>
          <p:cNvSpPr/>
          <p:nvPr/>
        </p:nvSpPr>
        <p:spPr>
          <a:xfrm>
            <a:off x="192163" y="2349284"/>
            <a:ext cx="814790" cy="794489"/>
          </a:xfrm>
          <a:prstGeom prst="mathMultiply">
            <a:avLst>
              <a:gd name="adj1" fmla="val 23520"/>
            </a:avLst>
          </a:prstGeom>
          <a:solidFill>
            <a:srgbClr val="FF000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93" name="Google Shape;293;p41" descr="Dólar com preenchimento sólido"/>
          <p:cNvPicPr preferRelativeResize="0"/>
          <p:nvPr/>
        </p:nvPicPr>
        <p:blipFill rotWithShape="1">
          <a:blip r:embed="rId3">
            <a:alphaModFix/>
          </a:blip>
          <a:srcRect/>
          <a:stretch/>
        </p:blipFill>
        <p:spPr>
          <a:xfrm>
            <a:off x="8022476" y="2746528"/>
            <a:ext cx="512440" cy="512440"/>
          </a:xfrm>
          <a:prstGeom prst="rect">
            <a:avLst/>
          </a:prstGeom>
          <a:noFill/>
          <a:ln>
            <a:noFill/>
          </a:ln>
        </p:spPr>
      </p:pic>
      <p:pic>
        <p:nvPicPr>
          <p:cNvPr id="294" name="Google Shape;294;p41" descr="Dólar com preenchimento sólido"/>
          <p:cNvPicPr preferRelativeResize="0"/>
          <p:nvPr/>
        </p:nvPicPr>
        <p:blipFill rotWithShape="1">
          <a:blip r:embed="rId3">
            <a:alphaModFix/>
          </a:blip>
          <a:srcRect/>
          <a:stretch/>
        </p:blipFill>
        <p:spPr>
          <a:xfrm>
            <a:off x="7744420" y="2282730"/>
            <a:ext cx="512440" cy="512440"/>
          </a:xfrm>
          <a:prstGeom prst="rect">
            <a:avLst/>
          </a:prstGeom>
          <a:noFill/>
          <a:ln>
            <a:noFill/>
          </a:ln>
        </p:spPr>
      </p:pic>
      <p:pic>
        <p:nvPicPr>
          <p:cNvPr id="295" name="Google Shape;295;p41" descr="Dólar com preenchimento sólido"/>
          <p:cNvPicPr preferRelativeResize="0"/>
          <p:nvPr/>
        </p:nvPicPr>
        <p:blipFill rotWithShape="1">
          <a:blip r:embed="rId3">
            <a:alphaModFix/>
          </a:blip>
          <a:srcRect/>
          <a:stretch/>
        </p:blipFill>
        <p:spPr>
          <a:xfrm>
            <a:off x="8341266" y="2282730"/>
            <a:ext cx="512440" cy="512440"/>
          </a:xfrm>
          <a:prstGeom prst="rect">
            <a:avLst/>
          </a:prstGeom>
          <a:noFill/>
          <a:ln>
            <a:noFill/>
          </a:ln>
        </p:spPr>
      </p:pic>
      <p:pic>
        <p:nvPicPr>
          <p:cNvPr id="296" name="Google Shape;296;p41" descr="Cronômetro 75% com preenchimento sólido"/>
          <p:cNvPicPr preferRelativeResize="0"/>
          <p:nvPr/>
        </p:nvPicPr>
        <p:blipFill rotWithShape="1">
          <a:blip r:embed="rId4">
            <a:alphaModFix/>
          </a:blip>
          <a:srcRect/>
          <a:stretch/>
        </p:blipFill>
        <p:spPr>
          <a:xfrm>
            <a:off x="8343540" y="841997"/>
            <a:ext cx="685800" cy="685800"/>
          </a:xfrm>
          <a:prstGeom prst="rect">
            <a:avLst/>
          </a:prstGeom>
          <a:noFill/>
          <a:ln>
            <a:noFill/>
          </a:ln>
        </p:spPr>
      </p:pic>
      <p:pic>
        <p:nvPicPr>
          <p:cNvPr id="297" name="Google Shape;297;p41" descr="Cronômetro 75% com preenchimento sólido"/>
          <p:cNvPicPr preferRelativeResize="0"/>
          <p:nvPr/>
        </p:nvPicPr>
        <p:blipFill rotWithShape="1">
          <a:blip r:embed="rId4">
            <a:alphaModFix/>
          </a:blip>
          <a:srcRect/>
          <a:stretch/>
        </p:blipFill>
        <p:spPr>
          <a:xfrm>
            <a:off x="8000640" y="1388198"/>
            <a:ext cx="685800" cy="685800"/>
          </a:xfrm>
          <a:prstGeom prst="rect">
            <a:avLst/>
          </a:prstGeom>
          <a:noFill/>
          <a:ln>
            <a:noFill/>
          </a:ln>
        </p:spPr>
      </p:pic>
      <p:pic>
        <p:nvPicPr>
          <p:cNvPr id="298" name="Google Shape;298;p41" descr="Cronômetro 75% com preenchimento sólido"/>
          <p:cNvPicPr preferRelativeResize="0"/>
          <p:nvPr/>
        </p:nvPicPr>
        <p:blipFill rotWithShape="1">
          <a:blip r:embed="rId4">
            <a:alphaModFix/>
          </a:blip>
          <a:srcRect/>
          <a:stretch/>
        </p:blipFill>
        <p:spPr>
          <a:xfrm>
            <a:off x="7660013" y="841997"/>
            <a:ext cx="685800" cy="685800"/>
          </a:xfrm>
          <a:prstGeom prst="rect">
            <a:avLst/>
          </a:prstGeom>
          <a:noFill/>
          <a:ln>
            <a:noFill/>
          </a:ln>
        </p:spPr>
      </p:pic>
      <p:sp>
        <p:nvSpPr>
          <p:cNvPr id="299" name="Google Shape;299;p41"/>
          <p:cNvSpPr txBox="1"/>
          <p:nvPr/>
        </p:nvSpPr>
        <p:spPr>
          <a:xfrm>
            <a:off x="2045865" y="301340"/>
            <a:ext cx="5052270" cy="392415"/>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2100">
                <a:solidFill>
                  <a:schemeClr val="dk1"/>
                </a:solidFill>
                <a:latin typeface="Calibri"/>
                <a:ea typeface="Calibri"/>
                <a:cs typeface="Calibri"/>
                <a:sym typeface="Calibri"/>
              </a:rPr>
              <a:t>Impacto: Arquitetura -&gt; Design -&gt; Código</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3"/>
        <p:cNvGrpSpPr/>
        <p:nvPr/>
      </p:nvGrpSpPr>
      <p:grpSpPr>
        <a:xfrm>
          <a:off x="0" y="0"/>
          <a:ext cx="0" cy="0"/>
          <a:chOff x="0" y="0"/>
          <a:chExt cx="0" cy="0"/>
        </a:xfrm>
      </p:grpSpPr>
      <p:sp>
        <p:nvSpPr>
          <p:cNvPr id="304" name="Google Shape;304;p42"/>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5" name="Google Shape;305;p42"/>
          <p:cNvSpPr/>
          <p:nvPr/>
        </p:nvSpPr>
        <p:spPr>
          <a:xfrm>
            <a:off x="0" y="1"/>
            <a:ext cx="9144000" cy="3890356"/>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06" name="Google Shape;306;p42"/>
          <p:cNvSpPr/>
          <p:nvPr/>
        </p:nvSpPr>
        <p:spPr>
          <a:xfrm>
            <a:off x="447348" y="413971"/>
            <a:ext cx="8249304" cy="4049963"/>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07" name="Google Shape;307;p42" descr="Planta de Casa Térrea com 2 dormitórios"/>
          <p:cNvPicPr preferRelativeResize="0"/>
          <p:nvPr/>
        </p:nvPicPr>
        <p:blipFill rotWithShape="1">
          <a:blip r:embed="rId3">
            <a:alphaModFix/>
          </a:blip>
          <a:srcRect t="1527" b="14016"/>
          <a:stretch/>
        </p:blipFill>
        <p:spPr>
          <a:xfrm>
            <a:off x="628650" y="565611"/>
            <a:ext cx="7886700" cy="3746681"/>
          </a:xfrm>
          <a:prstGeom prst="rect">
            <a:avLst/>
          </a:prstGeom>
          <a:noFill/>
          <a:ln>
            <a:noFill/>
          </a:ln>
        </p:spPr>
      </p:pic>
      <p:cxnSp>
        <p:nvCxnSpPr>
          <p:cNvPr id="308" name="Google Shape;308;p42"/>
          <p:cNvCxnSpPr/>
          <p:nvPr/>
        </p:nvCxnSpPr>
        <p:spPr>
          <a:xfrm rot="10800000">
            <a:off x="447348" y="4747327"/>
            <a:ext cx="8250174" cy="0"/>
          </a:xfrm>
          <a:prstGeom prst="straightConnector1">
            <a:avLst/>
          </a:prstGeom>
          <a:noFill/>
          <a:ln w="152400" cap="flat" cmpd="sng">
            <a:solidFill>
              <a:schemeClr val="accent4"/>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sp>
        <p:nvSpPr>
          <p:cNvPr id="313" name="Google Shape;313;p43"/>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14" name="Google Shape;314;p43"/>
          <p:cNvGrpSpPr/>
          <p:nvPr/>
        </p:nvGrpSpPr>
        <p:grpSpPr>
          <a:xfrm>
            <a:off x="1891743" y="-11983"/>
            <a:ext cx="5360514" cy="4407687"/>
            <a:chOff x="329184" y="-99107"/>
            <a:chExt cx="524256" cy="5876916"/>
          </a:xfrm>
        </p:grpSpPr>
        <p:cxnSp>
          <p:nvCxnSpPr>
            <p:cNvPr id="315" name="Google Shape;315;p43"/>
            <p:cNvCxnSpPr/>
            <p:nvPr/>
          </p:nvCxnSpPr>
          <p:spPr>
            <a:xfrm rot="10800000">
              <a:off x="329184" y="5777809"/>
              <a:ext cx="523824" cy="0"/>
            </a:xfrm>
            <a:prstGeom prst="straightConnector1">
              <a:avLst/>
            </a:prstGeom>
            <a:noFill/>
            <a:ln w="152400" cap="flat" cmpd="sng">
              <a:solidFill>
                <a:schemeClr val="accent4"/>
              </a:solidFill>
              <a:prstDash val="solid"/>
              <a:miter lim="800000"/>
              <a:headEnd type="none" w="sm" len="sm"/>
              <a:tailEnd type="none" w="sm" len="sm"/>
            </a:ln>
          </p:spPr>
        </p:cxnSp>
        <p:sp>
          <p:nvSpPr>
            <p:cNvPr id="316" name="Google Shape;316;p43"/>
            <p:cNvSpPr/>
            <p:nvPr/>
          </p:nvSpPr>
          <p:spPr>
            <a:xfrm>
              <a:off x="329184" y="-99107"/>
              <a:ext cx="524256" cy="563122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317" name="Google Shape;317;p43"/>
          <p:cNvSpPr/>
          <p:nvPr/>
        </p:nvSpPr>
        <p:spPr>
          <a:xfrm>
            <a:off x="447348" y="791789"/>
            <a:ext cx="8249304" cy="2518758"/>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18" name="Google Shape;318;p43"/>
          <p:cNvSpPr txBox="1">
            <a:spLocks noGrp="1"/>
          </p:cNvSpPr>
          <p:nvPr>
            <p:ph type="title"/>
          </p:nvPr>
        </p:nvSpPr>
        <p:spPr>
          <a:xfrm>
            <a:off x="1143000" y="1188512"/>
            <a:ext cx="6858000" cy="1913872"/>
          </a:xfrm>
          <a:prstGeom prst="rect">
            <a:avLst/>
          </a:prstGeom>
          <a:noFill/>
          <a:ln>
            <a:noFill/>
          </a:ln>
        </p:spPr>
        <p:txBody>
          <a:bodyPr spcFirstLastPara="1" wrap="square" lIns="68575" tIns="34275" rIns="68575" bIns="34275" anchor="ctr" anchorCtr="0">
            <a:normAutofit fontScale="90000"/>
          </a:bodyPr>
          <a:lstStyle/>
          <a:p>
            <a:pPr marL="0" lvl="0" indent="0" algn="ctr" rtl="0">
              <a:lnSpc>
                <a:spcPct val="90000"/>
              </a:lnSpc>
              <a:spcBef>
                <a:spcPts val="0"/>
              </a:spcBef>
              <a:spcAft>
                <a:spcPts val="0"/>
              </a:spcAft>
              <a:buClr>
                <a:schemeClr val="dk1"/>
              </a:buClr>
              <a:buSzPct val="100000"/>
              <a:buFont typeface="Calibri"/>
              <a:buNone/>
            </a:pPr>
            <a:r>
              <a:rPr lang="pt-BR" sz="5000"/>
              <a:t>Como a falta de uma arquitetura impacta seu trabalho?</a:t>
            </a:r>
            <a:br>
              <a:rPr lang="pt-BR" sz="5000"/>
            </a:br>
            <a:endParaRPr sz="50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2"/>
        <p:cNvGrpSpPr/>
        <p:nvPr/>
      </p:nvGrpSpPr>
      <p:grpSpPr>
        <a:xfrm>
          <a:off x="0" y="0"/>
          <a:ext cx="0" cy="0"/>
          <a:chOff x="0" y="0"/>
          <a:chExt cx="0" cy="0"/>
        </a:xfrm>
      </p:grpSpPr>
      <p:sp>
        <p:nvSpPr>
          <p:cNvPr id="323" name="Google Shape;323;p44"/>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4" name="Google Shape;324;p44"/>
          <p:cNvSpPr/>
          <p:nvPr/>
        </p:nvSpPr>
        <p:spPr>
          <a:xfrm rot="-2700000" flipH="1">
            <a:off x="-282117" y="-190252"/>
            <a:ext cx="1370729" cy="1032742"/>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5" name="Google Shape;325;p44"/>
          <p:cNvSpPr/>
          <p:nvPr/>
        </p:nvSpPr>
        <p:spPr>
          <a:xfrm rot="-2700000" flipH="1">
            <a:off x="668731" y="316610"/>
            <a:ext cx="484026" cy="484026"/>
          </a:xfrm>
          <a:prstGeom prst="rect">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6" name="Google Shape;326;p44"/>
          <p:cNvSpPr/>
          <p:nvPr/>
        </p:nvSpPr>
        <p:spPr>
          <a:xfrm rot="-2700000" flipH="1">
            <a:off x="7532612" y="491355"/>
            <a:ext cx="515604" cy="515604"/>
          </a:xfrm>
          <a:prstGeom prst="rect">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7" name="Google Shape;327;p44"/>
          <p:cNvSpPr/>
          <p:nvPr/>
        </p:nvSpPr>
        <p:spPr>
          <a:xfrm rot="10800000" flipH="1">
            <a:off x="7017482" y="0"/>
            <a:ext cx="2126518" cy="1110628"/>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28" name="Google Shape;328;p44"/>
          <p:cNvSpPr/>
          <p:nvPr/>
        </p:nvSpPr>
        <p:spPr>
          <a:xfrm flipH="1">
            <a:off x="5982258" y="4586626"/>
            <a:ext cx="1120885" cy="556874"/>
          </a:xfrm>
          <a:prstGeom prst="triangle">
            <a:avLst>
              <a:gd name="adj" fmla="val 50000"/>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29" name="Google Shape;329;p44" descr="Arquitetura de Software e Layoffs, Tem Alguma Relação? | by Kairo Bonicenha  | Jan, 2024 | Medium"/>
          <p:cNvPicPr preferRelativeResize="0"/>
          <p:nvPr/>
        </p:nvPicPr>
        <p:blipFill rotWithShape="1">
          <a:blip r:embed="rId3">
            <a:alphaModFix/>
          </a:blip>
          <a:srcRect/>
          <a:stretch/>
        </p:blipFill>
        <p:spPr>
          <a:xfrm>
            <a:off x="1522147" y="482600"/>
            <a:ext cx="6099706" cy="4178299"/>
          </a:xfrm>
          <a:prstGeom prst="rect">
            <a:avLst/>
          </a:prstGeom>
          <a:noFill/>
          <a:ln>
            <a:noFill/>
          </a:ln>
        </p:spPr>
      </p:pic>
      <p:sp>
        <p:nvSpPr>
          <p:cNvPr id="330" name="Google Shape;330;p44"/>
          <p:cNvSpPr/>
          <p:nvPr/>
        </p:nvSpPr>
        <p:spPr>
          <a:xfrm flipH="1">
            <a:off x="5703060" y="4839857"/>
            <a:ext cx="611177" cy="303643"/>
          </a:xfrm>
          <a:prstGeom prst="triangle">
            <a:avLst>
              <a:gd name="adj" fmla="val 50000"/>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31" name="Google Shape;331;p44"/>
          <p:cNvPicPr preferRelativeResize="0"/>
          <p:nvPr/>
        </p:nvPicPr>
        <p:blipFill rotWithShape="1">
          <a:blip r:embed="rId4">
            <a:alphaModFix/>
          </a:blip>
          <a:srcRect/>
          <a:stretch/>
        </p:blipFill>
        <p:spPr>
          <a:xfrm>
            <a:off x="2236703" y="4736475"/>
            <a:ext cx="2981325" cy="2571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sp>
        <p:nvSpPr>
          <p:cNvPr id="336" name="Google Shape;336;p45"/>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37" name="Google Shape;337;p45"/>
          <p:cNvGrpSpPr/>
          <p:nvPr/>
        </p:nvGrpSpPr>
        <p:grpSpPr>
          <a:xfrm flipH="1">
            <a:off x="8055852" y="-341043"/>
            <a:ext cx="1742741" cy="1742742"/>
            <a:chOff x="-872270" y="-454724"/>
            <a:chExt cx="2323655" cy="2323656"/>
          </a:xfrm>
        </p:grpSpPr>
        <p:sp>
          <p:nvSpPr>
            <p:cNvPr id="338" name="Google Shape;338;p45"/>
            <p:cNvSpPr/>
            <p:nvPr/>
          </p:nvSpPr>
          <p:spPr>
            <a:xfrm rot="2700000">
              <a:off x="-415188" y="-231223"/>
              <a:ext cx="1409491" cy="1876653"/>
            </a:xfrm>
            <a:custGeom>
              <a:avLst/>
              <a:gdLst/>
              <a:ahLst/>
              <a:cxnLst/>
              <a:rect l="l" t="t" r="r" b="b"/>
              <a:pathLst>
                <a:path w="1409491" h="1876653" extrusionOk="0">
                  <a:moveTo>
                    <a:pt x="0" y="643075"/>
                  </a:moveTo>
                  <a:lnTo>
                    <a:pt x="643075" y="0"/>
                  </a:lnTo>
                  <a:lnTo>
                    <a:pt x="1409491" y="0"/>
                  </a:lnTo>
                  <a:lnTo>
                    <a:pt x="1409491" y="1876653"/>
                  </a:lnTo>
                  <a:lnTo>
                    <a:pt x="1233578" y="1876653"/>
                  </a:lnTo>
                  <a:close/>
                </a:path>
              </a:pathLst>
            </a:cu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39" name="Google Shape;339;p45"/>
            <p:cNvSpPr/>
            <p:nvPr/>
          </p:nvSpPr>
          <p:spPr>
            <a:xfrm rot="2700000">
              <a:off x="301285" y="1282788"/>
              <a:ext cx="485578" cy="485578"/>
            </a:xfrm>
            <a:prstGeom prst="rect">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340" name="Google Shape;340;p45"/>
          <p:cNvSpPr/>
          <p:nvPr/>
        </p:nvSpPr>
        <p:spPr>
          <a:xfrm rot="2700000">
            <a:off x="2052897" y="4525250"/>
            <a:ext cx="484026" cy="484026"/>
          </a:xfrm>
          <a:prstGeom prst="rect">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41" name="Google Shape;341;p45"/>
          <p:cNvSpPr/>
          <p:nvPr/>
        </p:nvSpPr>
        <p:spPr>
          <a:xfrm>
            <a:off x="1007577" y="4290831"/>
            <a:ext cx="1696474" cy="852668"/>
          </a:xfrm>
          <a:prstGeom prst="triangle">
            <a:avLst>
              <a:gd name="adj" fmla="val 50000"/>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42" name="Google Shape;342;p45"/>
          <p:cNvPicPr preferRelativeResize="0"/>
          <p:nvPr/>
        </p:nvPicPr>
        <p:blipFill rotWithShape="1">
          <a:blip r:embed="rId3">
            <a:alphaModFix/>
          </a:blip>
          <a:srcRect/>
          <a:stretch/>
        </p:blipFill>
        <p:spPr>
          <a:xfrm>
            <a:off x="824647" y="482600"/>
            <a:ext cx="7494706" cy="41782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59" name="Google Shape;159;p28"/>
          <p:cNvSpPr/>
          <p:nvPr/>
        </p:nvSpPr>
        <p:spPr>
          <a:xfrm flipH="1">
            <a:off x="6432540" y="2501900"/>
            <a:ext cx="2468880" cy="2400300"/>
          </a:xfrm>
          <a:prstGeom prst="rtTriangle">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0" name="Google Shape;160;p28"/>
          <p:cNvSpPr/>
          <p:nvPr/>
        </p:nvSpPr>
        <p:spPr>
          <a:xfrm>
            <a:off x="481330" y="467456"/>
            <a:ext cx="8178790" cy="4205912"/>
          </a:xfrm>
          <a:prstGeom prst="rect">
            <a:avLst/>
          </a:prstGeom>
          <a:noFill/>
          <a:ln w="19050" cap="flat" cmpd="sng">
            <a:solidFill>
              <a:srgbClr val="3F3F3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1" name="Google Shape;161;p28"/>
          <p:cNvSpPr txBox="1">
            <a:spLocks noGrp="1"/>
          </p:cNvSpPr>
          <p:nvPr>
            <p:ph type="title"/>
          </p:nvPr>
        </p:nvSpPr>
        <p:spPr>
          <a:xfrm>
            <a:off x="806825" y="891478"/>
            <a:ext cx="2241175" cy="3360545"/>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5000"/>
              <a:buFont typeface="Calibri"/>
              <a:buNone/>
            </a:pPr>
            <a:r>
              <a:rPr lang="pt-BR" sz="5000"/>
              <a:t>Índice</a:t>
            </a:r>
            <a:endParaRPr sz="1100"/>
          </a:p>
        </p:txBody>
      </p:sp>
      <p:cxnSp>
        <p:nvCxnSpPr>
          <p:cNvPr id="162" name="Google Shape;162;p28"/>
          <p:cNvCxnSpPr/>
          <p:nvPr/>
        </p:nvCxnSpPr>
        <p:spPr>
          <a:xfrm>
            <a:off x="3490722" y="1389647"/>
            <a:ext cx="0" cy="2427371"/>
          </a:xfrm>
          <a:prstGeom prst="straightConnector1">
            <a:avLst/>
          </a:prstGeom>
          <a:noFill/>
          <a:ln w="19050" cap="sq" cmpd="sng">
            <a:solidFill>
              <a:srgbClr val="3F3F3F"/>
            </a:solidFill>
            <a:prstDash val="solid"/>
            <a:miter lim="800000"/>
            <a:headEnd type="none" w="sm" len="sm"/>
            <a:tailEnd type="none" w="sm" len="sm"/>
          </a:ln>
        </p:spPr>
      </p:cxnSp>
      <p:sp>
        <p:nvSpPr>
          <p:cNvPr id="163" name="Google Shape;163;p28"/>
          <p:cNvSpPr txBox="1">
            <a:spLocks noGrp="1"/>
          </p:cNvSpPr>
          <p:nvPr>
            <p:ph type="body" idx="1"/>
          </p:nvPr>
        </p:nvSpPr>
        <p:spPr>
          <a:xfrm>
            <a:off x="3941444" y="1012055"/>
            <a:ext cx="3748831" cy="2894793"/>
          </a:xfrm>
          <a:prstGeom prst="rect">
            <a:avLst/>
          </a:prstGeom>
          <a:noFill/>
          <a:ln>
            <a:noFill/>
          </a:ln>
        </p:spPr>
        <p:txBody>
          <a:bodyPr spcFirstLastPara="1" wrap="square" lIns="68575" tIns="34275" rIns="68575" bIns="34275" anchor="ctr" anchorCtr="0">
            <a:normAutofit fontScale="92500" lnSpcReduction="20000"/>
          </a:bodyPr>
          <a:lstStyle/>
          <a:p>
            <a:pPr marL="177800" lvl="0" indent="-176053" algn="l" rtl="0">
              <a:lnSpc>
                <a:spcPct val="90000"/>
              </a:lnSpc>
              <a:spcBef>
                <a:spcPts val="0"/>
              </a:spcBef>
              <a:spcAft>
                <a:spcPts val="0"/>
              </a:spcAft>
              <a:buClr>
                <a:schemeClr val="dk1"/>
              </a:buClr>
              <a:buSzPct val="100000"/>
              <a:buChar char="•"/>
            </a:pPr>
            <a:r>
              <a:rPr lang="pt-BR" sz="1700"/>
              <a:t>O que é arquitetura? </a:t>
            </a:r>
            <a:endParaRPr sz="1100"/>
          </a:p>
          <a:p>
            <a:pPr marL="177800" lvl="0" indent="-176053" algn="l" rtl="0">
              <a:lnSpc>
                <a:spcPct val="90000"/>
              </a:lnSpc>
              <a:spcBef>
                <a:spcPts val="800"/>
              </a:spcBef>
              <a:spcAft>
                <a:spcPts val="0"/>
              </a:spcAft>
              <a:buClr>
                <a:schemeClr val="dk1"/>
              </a:buClr>
              <a:buSzPct val="100000"/>
              <a:buChar char="•"/>
            </a:pPr>
            <a:r>
              <a:rPr lang="pt-BR" sz="1700"/>
              <a:t>Arquitetura x Design</a:t>
            </a:r>
            <a:endParaRPr sz="1100"/>
          </a:p>
          <a:p>
            <a:pPr marL="177800" lvl="0" indent="-176053" algn="l" rtl="0">
              <a:lnSpc>
                <a:spcPct val="90000"/>
              </a:lnSpc>
              <a:spcBef>
                <a:spcPts val="800"/>
              </a:spcBef>
              <a:spcAft>
                <a:spcPts val="0"/>
              </a:spcAft>
              <a:buClr>
                <a:schemeClr val="dk1"/>
              </a:buClr>
              <a:buSzPct val="100000"/>
              <a:buChar char="•"/>
            </a:pPr>
            <a:r>
              <a:rPr lang="pt-BR" sz="1700"/>
              <a:t>Como a falta de uma arquitetura impacta seu trabalho?</a:t>
            </a:r>
            <a:endParaRPr sz="1100"/>
          </a:p>
          <a:p>
            <a:pPr marL="177800" lvl="0" indent="-176053" algn="l" rtl="0">
              <a:lnSpc>
                <a:spcPct val="90000"/>
              </a:lnSpc>
              <a:spcBef>
                <a:spcPts val="800"/>
              </a:spcBef>
              <a:spcAft>
                <a:spcPts val="0"/>
              </a:spcAft>
              <a:buClr>
                <a:schemeClr val="dk1"/>
              </a:buClr>
              <a:buSzPct val="100000"/>
              <a:buChar char="•"/>
            </a:pPr>
            <a:r>
              <a:rPr lang="pt-BR" sz="1700"/>
              <a:t>Perguntas?</a:t>
            </a:r>
            <a:endParaRPr sz="1100"/>
          </a:p>
          <a:p>
            <a:pPr marL="177800" lvl="0" indent="-176053" algn="l" rtl="0">
              <a:lnSpc>
                <a:spcPct val="90000"/>
              </a:lnSpc>
              <a:spcBef>
                <a:spcPts val="800"/>
              </a:spcBef>
              <a:spcAft>
                <a:spcPts val="0"/>
              </a:spcAft>
              <a:buClr>
                <a:schemeClr val="dk1"/>
              </a:buClr>
              <a:buSzPct val="100000"/>
              <a:buChar char="•"/>
            </a:pPr>
            <a:r>
              <a:rPr lang="pt-BR" sz="1700"/>
              <a:t>Design Patterns</a:t>
            </a:r>
            <a:endParaRPr sz="1100"/>
          </a:p>
          <a:p>
            <a:pPr marL="177800" lvl="0" indent="-176053" algn="l" rtl="0">
              <a:lnSpc>
                <a:spcPct val="90000"/>
              </a:lnSpc>
              <a:spcBef>
                <a:spcPts val="800"/>
              </a:spcBef>
              <a:spcAft>
                <a:spcPts val="0"/>
              </a:spcAft>
              <a:buClr>
                <a:schemeClr val="dk1"/>
              </a:buClr>
              <a:buSzPct val="100000"/>
              <a:buChar char="•"/>
            </a:pPr>
            <a:r>
              <a:rPr lang="pt-BR" sz="1700"/>
              <a:t>Vantagens de se aplicar um design pattern</a:t>
            </a:r>
            <a:endParaRPr sz="1100"/>
          </a:p>
          <a:p>
            <a:pPr marL="177800" lvl="0" indent="-176053" algn="l" rtl="0">
              <a:lnSpc>
                <a:spcPct val="90000"/>
              </a:lnSpc>
              <a:spcBef>
                <a:spcPts val="800"/>
              </a:spcBef>
              <a:spcAft>
                <a:spcPts val="0"/>
              </a:spcAft>
              <a:buClr>
                <a:schemeClr val="dk1"/>
              </a:buClr>
              <a:buSzPct val="100000"/>
              <a:buChar char="•"/>
            </a:pPr>
            <a:r>
              <a:rPr lang="pt-BR" sz="1700"/>
              <a:t>Arquitetura Hexagonal (Ports and Adapters)</a:t>
            </a:r>
            <a:endParaRPr sz="1700"/>
          </a:p>
          <a:p>
            <a:pPr marL="177800" lvl="0" indent="-176053" algn="l" rtl="0">
              <a:lnSpc>
                <a:spcPct val="90000"/>
              </a:lnSpc>
              <a:spcBef>
                <a:spcPts val="800"/>
              </a:spcBef>
              <a:spcAft>
                <a:spcPts val="0"/>
              </a:spcAft>
              <a:buSzPct val="100000"/>
              <a:buChar char="•"/>
            </a:pPr>
            <a:r>
              <a:rPr lang="pt-BR" sz="1700"/>
              <a:t>Considerações Finais</a:t>
            </a:r>
            <a:endParaRPr sz="1700"/>
          </a:p>
          <a:p>
            <a:pPr marL="177800" lvl="0" indent="-76200" algn="l" rtl="0">
              <a:lnSpc>
                <a:spcPct val="90000"/>
              </a:lnSpc>
              <a:spcBef>
                <a:spcPts val="800"/>
              </a:spcBef>
              <a:spcAft>
                <a:spcPts val="0"/>
              </a:spcAft>
              <a:buClr>
                <a:schemeClr val="dk1"/>
              </a:buClr>
              <a:buSzPct val="100000"/>
              <a:buNone/>
            </a:pPr>
            <a:endParaRPr sz="17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6"/>
        <p:cNvGrpSpPr/>
        <p:nvPr/>
      </p:nvGrpSpPr>
      <p:grpSpPr>
        <a:xfrm>
          <a:off x="0" y="0"/>
          <a:ext cx="0" cy="0"/>
          <a:chOff x="0" y="0"/>
          <a:chExt cx="0" cy="0"/>
        </a:xfrm>
      </p:grpSpPr>
      <p:sp>
        <p:nvSpPr>
          <p:cNvPr id="347" name="Google Shape;347;p46"/>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48" name="Google Shape;348;p46"/>
          <p:cNvGrpSpPr/>
          <p:nvPr/>
        </p:nvGrpSpPr>
        <p:grpSpPr>
          <a:xfrm flipH="1">
            <a:off x="8055852" y="-341043"/>
            <a:ext cx="1742741" cy="1742742"/>
            <a:chOff x="-872270" y="-454724"/>
            <a:chExt cx="2323655" cy="2323656"/>
          </a:xfrm>
        </p:grpSpPr>
        <p:sp>
          <p:nvSpPr>
            <p:cNvPr id="349" name="Google Shape;349;p46"/>
            <p:cNvSpPr/>
            <p:nvPr/>
          </p:nvSpPr>
          <p:spPr>
            <a:xfrm rot="2700000">
              <a:off x="-415188" y="-231223"/>
              <a:ext cx="1409491" cy="1876653"/>
            </a:xfrm>
            <a:custGeom>
              <a:avLst/>
              <a:gdLst/>
              <a:ahLst/>
              <a:cxnLst/>
              <a:rect l="l" t="t" r="r" b="b"/>
              <a:pathLst>
                <a:path w="1409491" h="1876653" extrusionOk="0">
                  <a:moveTo>
                    <a:pt x="0" y="643075"/>
                  </a:moveTo>
                  <a:lnTo>
                    <a:pt x="643075" y="0"/>
                  </a:lnTo>
                  <a:lnTo>
                    <a:pt x="1409491" y="0"/>
                  </a:lnTo>
                  <a:lnTo>
                    <a:pt x="1409491" y="1876653"/>
                  </a:lnTo>
                  <a:lnTo>
                    <a:pt x="1233578" y="1876653"/>
                  </a:lnTo>
                  <a:close/>
                </a:path>
              </a:pathLst>
            </a:cu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0" name="Google Shape;350;p46"/>
            <p:cNvSpPr/>
            <p:nvPr/>
          </p:nvSpPr>
          <p:spPr>
            <a:xfrm rot="2700000">
              <a:off x="301285" y="1282788"/>
              <a:ext cx="485578" cy="485578"/>
            </a:xfrm>
            <a:prstGeom prst="rect">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351" name="Google Shape;351;p46"/>
          <p:cNvSpPr/>
          <p:nvPr/>
        </p:nvSpPr>
        <p:spPr>
          <a:xfrm rot="2700000">
            <a:off x="2052897" y="4525250"/>
            <a:ext cx="484026" cy="484026"/>
          </a:xfrm>
          <a:prstGeom prst="rect">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52" name="Google Shape;352;p46"/>
          <p:cNvSpPr/>
          <p:nvPr/>
        </p:nvSpPr>
        <p:spPr>
          <a:xfrm>
            <a:off x="1007577" y="4290831"/>
            <a:ext cx="1696474" cy="852668"/>
          </a:xfrm>
          <a:prstGeom prst="triangle">
            <a:avLst>
              <a:gd name="adj" fmla="val 50000"/>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53" name="Google Shape;353;p46"/>
          <p:cNvPicPr preferRelativeResize="0"/>
          <p:nvPr/>
        </p:nvPicPr>
        <p:blipFill rotWithShape="1">
          <a:blip r:embed="rId3">
            <a:alphaModFix/>
          </a:blip>
          <a:srcRect/>
          <a:stretch/>
        </p:blipFill>
        <p:spPr>
          <a:xfrm>
            <a:off x="1357924" y="482600"/>
            <a:ext cx="6428152" cy="41782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7"/>
        <p:cNvGrpSpPr/>
        <p:nvPr/>
      </p:nvGrpSpPr>
      <p:grpSpPr>
        <a:xfrm>
          <a:off x="0" y="0"/>
          <a:ext cx="0" cy="0"/>
          <a:chOff x="0" y="0"/>
          <a:chExt cx="0" cy="0"/>
        </a:xfrm>
      </p:grpSpPr>
      <p:sp>
        <p:nvSpPr>
          <p:cNvPr id="358" name="Google Shape;358;p47"/>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59" name="Google Shape;359;p47"/>
          <p:cNvGrpSpPr/>
          <p:nvPr/>
        </p:nvGrpSpPr>
        <p:grpSpPr>
          <a:xfrm flipH="1">
            <a:off x="8055852" y="-341043"/>
            <a:ext cx="1742741" cy="1742742"/>
            <a:chOff x="-872270" y="-454724"/>
            <a:chExt cx="2323655" cy="2323656"/>
          </a:xfrm>
        </p:grpSpPr>
        <p:sp>
          <p:nvSpPr>
            <p:cNvPr id="360" name="Google Shape;360;p47"/>
            <p:cNvSpPr/>
            <p:nvPr/>
          </p:nvSpPr>
          <p:spPr>
            <a:xfrm rot="2700000">
              <a:off x="-415188" y="-231223"/>
              <a:ext cx="1409491" cy="1876653"/>
            </a:xfrm>
            <a:custGeom>
              <a:avLst/>
              <a:gdLst/>
              <a:ahLst/>
              <a:cxnLst/>
              <a:rect l="l" t="t" r="r" b="b"/>
              <a:pathLst>
                <a:path w="1409491" h="1876653" extrusionOk="0">
                  <a:moveTo>
                    <a:pt x="0" y="643075"/>
                  </a:moveTo>
                  <a:lnTo>
                    <a:pt x="643075" y="0"/>
                  </a:lnTo>
                  <a:lnTo>
                    <a:pt x="1409491" y="0"/>
                  </a:lnTo>
                  <a:lnTo>
                    <a:pt x="1409491" y="1876653"/>
                  </a:lnTo>
                  <a:lnTo>
                    <a:pt x="1233578" y="1876653"/>
                  </a:lnTo>
                  <a:close/>
                </a:path>
              </a:pathLst>
            </a:cu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61" name="Google Shape;361;p47"/>
            <p:cNvSpPr/>
            <p:nvPr/>
          </p:nvSpPr>
          <p:spPr>
            <a:xfrm rot="2700000">
              <a:off x="301285" y="1282788"/>
              <a:ext cx="485578" cy="485578"/>
            </a:xfrm>
            <a:prstGeom prst="rect">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362" name="Google Shape;362;p47"/>
          <p:cNvSpPr/>
          <p:nvPr/>
        </p:nvSpPr>
        <p:spPr>
          <a:xfrm rot="2700000">
            <a:off x="2052897" y="4525250"/>
            <a:ext cx="484026" cy="484026"/>
          </a:xfrm>
          <a:prstGeom prst="rect">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63" name="Google Shape;363;p47"/>
          <p:cNvSpPr/>
          <p:nvPr/>
        </p:nvSpPr>
        <p:spPr>
          <a:xfrm>
            <a:off x="1007577" y="4290831"/>
            <a:ext cx="1696474" cy="852668"/>
          </a:xfrm>
          <a:prstGeom prst="triangle">
            <a:avLst>
              <a:gd name="adj" fmla="val 50000"/>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64" name="Google Shape;364;p47"/>
          <p:cNvPicPr preferRelativeResize="0"/>
          <p:nvPr/>
        </p:nvPicPr>
        <p:blipFill rotWithShape="1">
          <a:blip r:embed="rId3">
            <a:alphaModFix/>
          </a:blip>
          <a:srcRect/>
          <a:stretch/>
        </p:blipFill>
        <p:spPr>
          <a:xfrm>
            <a:off x="630208" y="482600"/>
            <a:ext cx="7883584" cy="417829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8"/>
        <p:cNvGrpSpPr/>
        <p:nvPr/>
      </p:nvGrpSpPr>
      <p:grpSpPr>
        <a:xfrm>
          <a:off x="0" y="0"/>
          <a:ext cx="0" cy="0"/>
          <a:chOff x="0" y="0"/>
          <a:chExt cx="0" cy="0"/>
        </a:xfrm>
      </p:grpSpPr>
      <p:sp>
        <p:nvSpPr>
          <p:cNvPr id="369" name="Google Shape;369;p48"/>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370" name="Google Shape;370;p48"/>
          <p:cNvGrpSpPr/>
          <p:nvPr/>
        </p:nvGrpSpPr>
        <p:grpSpPr>
          <a:xfrm flipH="1">
            <a:off x="8055852" y="-341043"/>
            <a:ext cx="1742741" cy="1742742"/>
            <a:chOff x="-872270" y="-454724"/>
            <a:chExt cx="2323655" cy="2323656"/>
          </a:xfrm>
        </p:grpSpPr>
        <p:sp>
          <p:nvSpPr>
            <p:cNvPr id="371" name="Google Shape;371;p48"/>
            <p:cNvSpPr/>
            <p:nvPr/>
          </p:nvSpPr>
          <p:spPr>
            <a:xfrm rot="2700000">
              <a:off x="-415188" y="-231223"/>
              <a:ext cx="1409491" cy="1876653"/>
            </a:xfrm>
            <a:custGeom>
              <a:avLst/>
              <a:gdLst/>
              <a:ahLst/>
              <a:cxnLst/>
              <a:rect l="l" t="t" r="r" b="b"/>
              <a:pathLst>
                <a:path w="1409491" h="1876653" extrusionOk="0">
                  <a:moveTo>
                    <a:pt x="0" y="643075"/>
                  </a:moveTo>
                  <a:lnTo>
                    <a:pt x="643075" y="0"/>
                  </a:lnTo>
                  <a:lnTo>
                    <a:pt x="1409491" y="0"/>
                  </a:lnTo>
                  <a:lnTo>
                    <a:pt x="1409491" y="1876653"/>
                  </a:lnTo>
                  <a:lnTo>
                    <a:pt x="1233578" y="1876653"/>
                  </a:lnTo>
                  <a:close/>
                </a:path>
              </a:pathLst>
            </a:cu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72" name="Google Shape;372;p48"/>
            <p:cNvSpPr/>
            <p:nvPr/>
          </p:nvSpPr>
          <p:spPr>
            <a:xfrm rot="2700000">
              <a:off x="301285" y="1282788"/>
              <a:ext cx="485578" cy="485578"/>
            </a:xfrm>
            <a:prstGeom prst="rect">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373" name="Google Shape;373;p48"/>
          <p:cNvSpPr/>
          <p:nvPr/>
        </p:nvSpPr>
        <p:spPr>
          <a:xfrm rot="2700000">
            <a:off x="2052897" y="4525250"/>
            <a:ext cx="484026" cy="484026"/>
          </a:xfrm>
          <a:prstGeom prst="rect">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74" name="Google Shape;374;p48"/>
          <p:cNvSpPr/>
          <p:nvPr/>
        </p:nvSpPr>
        <p:spPr>
          <a:xfrm>
            <a:off x="1007577" y="4290831"/>
            <a:ext cx="1696474" cy="852668"/>
          </a:xfrm>
          <a:prstGeom prst="triangle">
            <a:avLst>
              <a:gd name="adj" fmla="val 50000"/>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75" name="Google Shape;375;p48"/>
          <p:cNvPicPr preferRelativeResize="0"/>
          <p:nvPr/>
        </p:nvPicPr>
        <p:blipFill rotWithShape="1">
          <a:blip r:embed="rId3">
            <a:alphaModFix/>
          </a:blip>
          <a:srcRect/>
          <a:stretch/>
        </p:blipFill>
        <p:spPr>
          <a:xfrm>
            <a:off x="482600" y="659955"/>
            <a:ext cx="8178800" cy="38235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0" name="Google Shape;380;p49"/>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1" name="Google Shape;381;p49"/>
          <p:cNvSpPr/>
          <p:nvPr/>
        </p:nvSpPr>
        <p:spPr>
          <a:xfrm flipH="1">
            <a:off x="462400" y="1458685"/>
            <a:ext cx="3017520" cy="2057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2" name="Google Shape;382;p49"/>
          <p:cNvSpPr txBox="1">
            <a:spLocks noGrp="1"/>
          </p:cNvSpPr>
          <p:nvPr>
            <p:ph type="body" idx="1"/>
          </p:nvPr>
        </p:nvSpPr>
        <p:spPr>
          <a:xfrm>
            <a:off x="483800" y="1523326"/>
            <a:ext cx="3212238" cy="2633957"/>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pt-BR" sz="1400"/>
              <a:t>“O objetivo da arquitetura de software é minimizar os recursos humanos necessários para construir e manter um determinado sistema.”</a:t>
            </a:r>
            <a:endParaRPr sz="1100"/>
          </a:p>
        </p:txBody>
      </p:sp>
      <p:sp>
        <p:nvSpPr>
          <p:cNvPr id="383" name="Google Shape;383;p49"/>
          <p:cNvSpPr/>
          <p:nvPr/>
        </p:nvSpPr>
        <p:spPr>
          <a:xfrm rot="5400000">
            <a:off x="-169382" y="4540020"/>
            <a:ext cx="555498" cy="115593"/>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4" name="Google Shape;384;p49"/>
          <p:cNvSpPr/>
          <p:nvPr/>
        </p:nvSpPr>
        <p:spPr>
          <a:xfrm rot="5400000">
            <a:off x="4428692" y="161401"/>
            <a:ext cx="555498" cy="887511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85" name="Google Shape;385;p49"/>
          <p:cNvSpPr/>
          <p:nvPr/>
        </p:nvSpPr>
        <p:spPr>
          <a:xfrm>
            <a:off x="4272595" y="266219"/>
            <a:ext cx="4638730" cy="4436409"/>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86" name="Google Shape;386;p49"/>
          <p:cNvPicPr preferRelativeResize="0"/>
          <p:nvPr/>
        </p:nvPicPr>
        <p:blipFill rotWithShape="1">
          <a:blip r:embed="rId3">
            <a:alphaModFix/>
          </a:blip>
          <a:srcRect/>
          <a:stretch/>
        </p:blipFill>
        <p:spPr>
          <a:xfrm>
            <a:off x="4594724" y="487870"/>
            <a:ext cx="4013172" cy="3993106"/>
          </a:xfrm>
          <a:prstGeom prst="rect">
            <a:avLst/>
          </a:prstGeom>
          <a:noFill/>
          <a:ln>
            <a:noFill/>
          </a:ln>
        </p:spPr>
      </p:pic>
      <p:sp>
        <p:nvSpPr>
          <p:cNvPr id="387" name="Google Shape;387;p49"/>
          <p:cNvSpPr txBox="1"/>
          <p:nvPr/>
        </p:nvSpPr>
        <p:spPr>
          <a:xfrm>
            <a:off x="5910679" y="4456354"/>
            <a:ext cx="1441405"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500">
                <a:solidFill>
                  <a:schemeClr val="dk1"/>
                </a:solidFill>
                <a:latin typeface="Calibri"/>
                <a:ea typeface="Calibri"/>
                <a:cs typeface="Calibri"/>
                <a:sym typeface="Calibri"/>
              </a:rPr>
              <a:t>Robert C. Martin</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1"/>
        <p:cNvGrpSpPr/>
        <p:nvPr/>
      </p:nvGrpSpPr>
      <p:grpSpPr>
        <a:xfrm>
          <a:off x="0" y="0"/>
          <a:ext cx="0" cy="0"/>
          <a:chOff x="0" y="0"/>
          <a:chExt cx="0" cy="0"/>
        </a:xfrm>
      </p:grpSpPr>
      <p:sp>
        <p:nvSpPr>
          <p:cNvPr id="392" name="Google Shape;392;p50"/>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3" name="Google Shape;393;p50"/>
          <p:cNvSpPr/>
          <p:nvPr/>
        </p:nvSpPr>
        <p:spPr>
          <a:xfrm rot="-2700000" flipH="1">
            <a:off x="-282117" y="-190252"/>
            <a:ext cx="1370729" cy="1032742"/>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4" name="Google Shape;394;p50"/>
          <p:cNvSpPr/>
          <p:nvPr/>
        </p:nvSpPr>
        <p:spPr>
          <a:xfrm rot="-2700000" flipH="1">
            <a:off x="668731" y="316610"/>
            <a:ext cx="484026" cy="484026"/>
          </a:xfrm>
          <a:prstGeom prst="rect">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5" name="Google Shape;395;p50"/>
          <p:cNvSpPr/>
          <p:nvPr/>
        </p:nvSpPr>
        <p:spPr>
          <a:xfrm rot="-2700000" flipH="1">
            <a:off x="7532612" y="491355"/>
            <a:ext cx="515604" cy="515604"/>
          </a:xfrm>
          <a:prstGeom prst="rect">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6" name="Google Shape;396;p50"/>
          <p:cNvSpPr/>
          <p:nvPr/>
        </p:nvSpPr>
        <p:spPr>
          <a:xfrm rot="10800000" flipH="1">
            <a:off x="7017482" y="0"/>
            <a:ext cx="2126518" cy="1110628"/>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397" name="Google Shape;397;p50"/>
          <p:cNvSpPr/>
          <p:nvPr/>
        </p:nvSpPr>
        <p:spPr>
          <a:xfrm flipH="1">
            <a:off x="5982258" y="4586626"/>
            <a:ext cx="1120885" cy="556874"/>
          </a:xfrm>
          <a:prstGeom prst="triangle">
            <a:avLst>
              <a:gd name="adj" fmla="val 50000"/>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398" name="Google Shape;398;p50" descr="Imagens vetoriais Dor de cabeça | Depositphotos"/>
          <p:cNvPicPr preferRelativeResize="0"/>
          <p:nvPr/>
        </p:nvPicPr>
        <p:blipFill rotWithShape="1">
          <a:blip r:embed="rId3">
            <a:alphaModFix/>
          </a:blip>
          <a:srcRect/>
          <a:stretch/>
        </p:blipFill>
        <p:spPr>
          <a:xfrm>
            <a:off x="2482850" y="482600"/>
            <a:ext cx="4178299" cy="4178299"/>
          </a:xfrm>
          <a:prstGeom prst="rect">
            <a:avLst/>
          </a:prstGeom>
          <a:noFill/>
          <a:ln>
            <a:noFill/>
          </a:ln>
        </p:spPr>
      </p:pic>
      <p:sp>
        <p:nvSpPr>
          <p:cNvPr id="399" name="Google Shape;399;p50"/>
          <p:cNvSpPr/>
          <p:nvPr/>
        </p:nvSpPr>
        <p:spPr>
          <a:xfrm flipH="1">
            <a:off x="5703060" y="4839857"/>
            <a:ext cx="611177" cy="303643"/>
          </a:xfrm>
          <a:prstGeom prst="triangle">
            <a:avLst>
              <a:gd name="adj" fmla="val 50000"/>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3"/>
        <p:cNvGrpSpPr/>
        <p:nvPr/>
      </p:nvGrpSpPr>
      <p:grpSpPr>
        <a:xfrm>
          <a:off x="0" y="0"/>
          <a:ext cx="0" cy="0"/>
          <a:chOff x="0" y="0"/>
          <a:chExt cx="0" cy="0"/>
        </a:xfrm>
      </p:grpSpPr>
      <p:sp>
        <p:nvSpPr>
          <p:cNvPr id="404" name="Google Shape;404;p51"/>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Meiryo"/>
              <a:ea typeface="Meiryo"/>
              <a:cs typeface="Meiryo"/>
              <a:sym typeface="Meiryo"/>
            </a:endParaRPr>
          </a:p>
        </p:txBody>
      </p:sp>
      <p:grpSp>
        <p:nvGrpSpPr>
          <p:cNvPr id="405" name="Google Shape;405;p51"/>
          <p:cNvGrpSpPr/>
          <p:nvPr/>
        </p:nvGrpSpPr>
        <p:grpSpPr>
          <a:xfrm>
            <a:off x="410719" y="0"/>
            <a:ext cx="8323429" cy="5143500"/>
            <a:chOff x="547625" y="0"/>
            <a:chExt cx="11097905" cy="6858000"/>
          </a:xfrm>
        </p:grpSpPr>
        <p:sp>
          <p:nvSpPr>
            <p:cNvPr id="406" name="Google Shape;406;p51"/>
            <p:cNvSpPr/>
            <p:nvPr/>
          </p:nvSpPr>
          <p:spPr>
            <a:xfrm flipH="1">
              <a:off x="907575" y="0"/>
              <a:ext cx="10345003" cy="6858000"/>
            </a:xfrm>
            <a:custGeom>
              <a:avLst/>
              <a:gdLst/>
              <a:ahLst/>
              <a:cxnLst/>
              <a:rect l="l" t="t" r="r" b="b"/>
              <a:pathLst>
                <a:path w="9174595" h="6858000" extrusionOk="0">
                  <a:moveTo>
                    <a:pt x="7551973" y="0"/>
                  </a:moveTo>
                  <a:lnTo>
                    <a:pt x="5634635" y="0"/>
                  </a:lnTo>
                  <a:lnTo>
                    <a:pt x="5550590" y="0"/>
                  </a:lnTo>
                  <a:lnTo>
                    <a:pt x="5480986" y="0"/>
                  </a:lnTo>
                  <a:lnTo>
                    <a:pt x="4886240" y="0"/>
                  </a:lnTo>
                  <a:lnTo>
                    <a:pt x="4816638" y="0"/>
                  </a:lnTo>
                  <a:lnTo>
                    <a:pt x="4357958" y="0"/>
                  </a:lnTo>
                  <a:lnTo>
                    <a:pt x="4288354" y="0"/>
                  </a:lnTo>
                  <a:lnTo>
                    <a:pt x="3693608" y="0"/>
                  </a:lnTo>
                  <a:lnTo>
                    <a:pt x="3624006" y="0"/>
                  </a:lnTo>
                  <a:lnTo>
                    <a:pt x="3276448" y="0"/>
                  </a:lnTo>
                  <a:lnTo>
                    <a:pt x="1622622" y="0"/>
                  </a:lnTo>
                  <a:lnTo>
                    <a:pt x="1600504" y="14997"/>
                  </a:lnTo>
                  <a:cubicBezTo>
                    <a:pt x="573594" y="754641"/>
                    <a:pt x="0" y="2093192"/>
                    <a:pt x="0" y="3621656"/>
                  </a:cubicBezTo>
                  <a:cubicBezTo>
                    <a:pt x="0" y="4969131"/>
                    <a:pt x="928496" y="5602839"/>
                    <a:pt x="1873886" y="6374814"/>
                  </a:cubicBezTo>
                  <a:cubicBezTo>
                    <a:pt x="2046046" y="6515397"/>
                    <a:pt x="2216632" y="6653108"/>
                    <a:pt x="2390406" y="6780599"/>
                  </a:cubicBezTo>
                  <a:lnTo>
                    <a:pt x="2502136" y="6858000"/>
                  </a:lnTo>
                  <a:lnTo>
                    <a:pt x="3276448" y="6858000"/>
                  </a:lnTo>
                  <a:lnTo>
                    <a:pt x="3624006" y="6858000"/>
                  </a:lnTo>
                  <a:lnTo>
                    <a:pt x="3693608" y="6858000"/>
                  </a:lnTo>
                  <a:lnTo>
                    <a:pt x="4288354" y="6858000"/>
                  </a:lnTo>
                  <a:lnTo>
                    <a:pt x="4357958" y="6858000"/>
                  </a:lnTo>
                  <a:lnTo>
                    <a:pt x="4816638" y="6858000"/>
                  </a:lnTo>
                  <a:lnTo>
                    <a:pt x="4886240" y="6858000"/>
                  </a:lnTo>
                  <a:lnTo>
                    <a:pt x="5480986" y="6858000"/>
                  </a:lnTo>
                  <a:lnTo>
                    <a:pt x="5550590" y="6858000"/>
                  </a:lnTo>
                  <a:lnTo>
                    <a:pt x="5634635" y="6858000"/>
                  </a:lnTo>
                  <a:lnTo>
                    <a:pt x="6672460" y="6858000"/>
                  </a:lnTo>
                  <a:lnTo>
                    <a:pt x="6784188" y="6780599"/>
                  </a:lnTo>
                  <a:cubicBezTo>
                    <a:pt x="6957963" y="6653108"/>
                    <a:pt x="7128548" y="6515397"/>
                    <a:pt x="7300708" y="6374814"/>
                  </a:cubicBezTo>
                  <a:cubicBezTo>
                    <a:pt x="8246100" y="5602839"/>
                    <a:pt x="9174595" y="4969131"/>
                    <a:pt x="9174595" y="3621656"/>
                  </a:cubicBezTo>
                  <a:cubicBezTo>
                    <a:pt x="9174595" y="2093192"/>
                    <a:pt x="8601001" y="754641"/>
                    <a:pt x="7574092" y="14997"/>
                  </a:cubicBezTo>
                  <a:close/>
                </a:path>
              </a:pathLst>
            </a:custGeom>
            <a:solidFill>
              <a:schemeClr val="l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07" name="Google Shape;407;p51"/>
            <p:cNvSpPr/>
            <p:nvPr/>
          </p:nvSpPr>
          <p:spPr>
            <a:xfrm flipH="1">
              <a:off x="708673" y="0"/>
              <a:ext cx="2486322" cy="6858000"/>
            </a:xfrm>
            <a:custGeom>
              <a:avLst/>
              <a:gdLst/>
              <a:ahLst/>
              <a:cxnLst/>
              <a:rect l="l" t="t" r="r" b="b"/>
              <a:pathLst>
                <a:path w="2521425" h="6858000" extrusionOk="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49803"/>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Meiryo"/>
                <a:ea typeface="Meiryo"/>
                <a:cs typeface="Meiryo"/>
                <a:sym typeface="Meiryo"/>
              </a:endParaRPr>
            </a:p>
          </p:txBody>
        </p:sp>
        <p:sp>
          <p:nvSpPr>
            <p:cNvPr id="408" name="Google Shape;408;p51"/>
            <p:cNvSpPr/>
            <p:nvPr/>
          </p:nvSpPr>
          <p:spPr>
            <a:xfrm>
              <a:off x="8975235" y="0"/>
              <a:ext cx="2486322" cy="6858000"/>
            </a:xfrm>
            <a:custGeom>
              <a:avLst/>
              <a:gdLst/>
              <a:ahLst/>
              <a:cxnLst/>
              <a:rect l="l" t="t" r="r" b="b"/>
              <a:pathLst>
                <a:path w="2521425" h="6858000" extrusionOk="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49803"/>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Meiryo"/>
                <a:ea typeface="Meiryo"/>
                <a:cs typeface="Meiryo"/>
                <a:sym typeface="Meiryo"/>
              </a:endParaRPr>
            </a:p>
          </p:txBody>
        </p:sp>
        <p:sp>
          <p:nvSpPr>
            <p:cNvPr id="409" name="Google Shape;409;p51"/>
            <p:cNvSpPr/>
            <p:nvPr/>
          </p:nvSpPr>
          <p:spPr>
            <a:xfrm flipH="1">
              <a:off x="547625" y="0"/>
              <a:ext cx="2209181" cy="6858000"/>
            </a:xfrm>
            <a:custGeom>
              <a:avLst/>
              <a:gdLst/>
              <a:ahLst/>
              <a:cxnLst/>
              <a:rect l="l" t="t" r="r" b="b"/>
              <a:pathLst>
                <a:path w="2209181" h="6858000" extrusionOk="0">
                  <a:moveTo>
                    <a:pt x="955085" y="0"/>
                  </a:moveTo>
                  <a:lnTo>
                    <a:pt x="937727" y="0"/>
                  </a:lnTo>
                  <a:lnTo>
                    <a:pt x="963738" y="24346"/>
                  </a:lnTo>
                  <a:cubicBezTo>
                    <a:pt x="1818009" y="885455"/>
                    <a:pt x="2251801" y="2269402"/>
                    <a:pt x="2184004" y="3809420"/>
                  </a:cubicBezTo>
                  <a:cubicBezTo>
                    <a:pt x="2120250" y="5257592"/>
                    <a:pt x="1181008" y="5895709"/>
                    <a:pt x="218679" y="6681644"/>
                  </a:cubicBezTo>
                  <a:lnTo>
                    <a:pt x="0" y="6858000"/>
                  </a:lnTo>
                  <a:lnTo>
                    <a:pt x="19349" y="6858000"/>
                  </a:lnTo>
                  <a:lnTo>
                    <a:pt x="236958" y="6682507"/>
                  </a:lnTo>
                  <a:cubicBezTo>
                    <a:pt x="1199288" y="5896573"/>
                    <a:pt x="2138530" y="5258455"/>
                    <a:pt x="2202283" y="3810283"/>
                  </a:cubicBezTo>
                  <a:cubicBezTo>
                    <a:pt x="2270080" y="2270266"/>
                    <a:pt x="1836289" y="886318"/>
                    <a:pt x="982018" y="25210"/>
                  </a:cubicBezTo>
                  <a:close/>
                </a:path>
              </a:pathLst>
            </a:custGeom>
            <a:solidFill>
              <a:srgbClr val="FFFFFF">
                <a:alpha val="49803"/>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Meiryo"/>
                <a:ea typeface="Meiryo"/>
                <a:cs typeface="Meiryo"/>
                <a:sym typeface="Meiryo"/>
              </a:endParaRPr>
            </a:p>
          </p:txBody>
        </p:sp>
        <p:sp>
          <p:nvSpPr>
            <p:cNvPr id="410" name="Google Shape;410;p51"/>
            <p:cNvSpPr/>
            <p:nvPr/>
          </p:nvSpPr>
          <p:spPr>
            <a:xfrm>
              <a:off x="9436349" y="0"/>
              <a:ext cx="2209181" cy="6858000"/>
            </a:xfrm>
            <a:custGeom>
              <a:avLst/>
              <a:gdLst/>
              <a:ahLst/>
              <a:cxnLst/>
              <a:rect l="l" t="t" r="r" b="b"/>
              <a:pathLst>
                <a:path w="2209181" h="6858000" extrusionOk="0">
                  <a:moveTo>
                    <a:pt x="937727" y="0"/>
                  </a:moveTo>
                  <a:lnTo>
                    <a:pt x="955085" y="0"/>
                  </a:lnTo>
                  <a:lnTo>
                    <a:pt x="982018" y="25210"/>
                  </a:lnTo>
                  <a:cubicBezTo>
                    <a:pt x="1836289" y="886318"/>
                    <a:pt x="2270080" y="2270266"/>
                    <a:pt x="2202283" y="3810283"/>
                  </a:cubicBezTo>
                  <a:cubicBezTo>
                    <a:pt x="2138530" y="5258455"/>
                    <a:pt x="1199288" y="5896573"/>
                    <a:pt x="236958" y="6682507"/>
                  </a:cubicBezTo>
                  <a:lnTo>
                    <a:pt x="19349" y="6858000"/>
                  </a:lnTo>
                  <a:lnTo>
                    <a:pt x="0" y="6858000"/>
                  </a:lnTo>
                  <a:lnTo>
                    <a:pt x="218679" y="6681644"/>
                  </a:lnTo>
                  <a:cubicBezTo>
                    <a:pt x="1181008" y="5895709"/>
                    <a:pt x="2120250" y="5257592"/>
                    <a:pt x="2184004" y="3809420"/>
                  </a:cubicBezTo>
                  <a:cubicBezTo>
                    <a:pt x="2251801" y="2269402"/>
                    <a:pt x="1818009" y="885455"/>
                    <a:pt x="963738" y="24346"/>
                  </a:cubicBezTo>
                  <a:close/>
                </a:path>
              </a:pathLst>
            </a:custGeom>
            <a:solidFill>
              <a:srgbClr val="FFFFFF">
                <a:alpha val="49803"/>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Meiryo"/>
                <a:ea typeface="Meiryo"/>
                <a:cs typeface="Meiryo"/>
                <a:sym typeface="Meiryo"/>
              </a:endParaRPr>
            </a:p>
          </p:txBody>
        </p:sp>
      </p:grpSp>
      <p:pic>
        <p:nvPicPr>
          <p:cNvPr id="411" name="Google Shape;411;p51" descr="Homem-Aranha 3: meme clássico é recriado com atores dos filmes; veja! |  Minha Série"/>
          <p:cNvPicPr preferRelativeResize="0"/>
          <p:nvPr/>
        </p:nvPicPr>
        <p:blipFill rotWithShape="1">
          <a:blip r:embed="rId3">
            <a:alphaModFix/>
          </a:blip>
          <a:srcRect/>
          <a:stretch/>
        </p:blipFill>
        <p:spPr>
          <a:xfrm>
            <a:off x="1704659" y="885399"/>
            <a:ext cx="5577734" cy="329593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sp>
        <p:nvSpPr>
          <p:cNvPr id="416" name="Google Shape;416;p52"/>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17" name="Google Shape;417;p52"/>
          <p:cNvSpPr/>
          <p:nvPr/>
        </p:nvSpPr>
        <p:spPr>
          <a:xfrm>
            <a:off x="0" y="0"/>
            <a:ext cx="4334933" cy="5143500"/>
          </a:xfrm>
          <a:prstGeom prst="rect">
            <a:avLst/>
          </a:prstGeom>
          <a:gradFill>
            <a:gsLst>
              <a:gs pos="0">
                <a:schemeClr val="accent1"/>
              </a:gs>
              <a:gs pos="100000">
                <a:schemeClr val="accent2"/>
              </a:gs>
            </a:gsLst>
            <a:lin ang="27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418" name="Google Shape;418;p52" descr="A tartaruga e a lebre"/>
          <p:cNvPicPr preferRelativeResize="0"/>
          <p:nvPr/>
        </p:nvPicPr>
        <p:blipFill rotWithShape="1">
          <a:blip r:embed="rId3">
            <a:alphaModFix/>
          </a:blip>
          <a:srcRect/>
          <a:stretch/>
        </p:blipFill>
        <p:spPr>
          <a:xfrm>
            <a:off x="653575" y="224632"/>
            <a:ext cx="3027783" cy="4694237"/>
          </a:xfrm>
          <a:prstGeom prst="rect">
            <a:avLst/>
          </a:prstGeom>
          <a:noFill/>
          <a:ln>
            <a:noFill/>
          </a:ln>
        </p:spPr>
      </p:pic>
      <p:sp>
        <p:nvSpPr>
          <p:cNvPr id="419" name="Google Shape;419;p52"/>
          <p:cNvSpPr txBox="1">
            <a:spLocks noGrp="1"/>
          </p:cNvSpPr>
          <p:nvPr>
            <p:ph type="body" idx="1"/>
          </p:nvPr>
        </p:nvSpPr>
        <p:spPr>
          <a:xfrm>
            <a:off x="4794437" y="1984442"/>
            <a:ext cx="3326041" cy="2782820"/>
          </a:xfrm>
          <a:prstGeom prst="rect">
            <a:avLst/>
          </a:prstGeom>
          <a:noFill/>
          <a:ln>
            <a:noFill/>
          </a:ln>
        </p:spPr>
        <p:txBody>
          <a:bodyPr spcFirstLastPara="1" wrap="square" lIns="68575" tIns="34275" rIns="68575" bIns="34275" anchor="t" anchorCtr="0">
            <a:normAutofit/>
          </a:bodyPr>
          <a:lstStyle/>
          <a:p>
            <a:pPr marL="177800" lvl="0" indent="-171450" algn="l" rtl="0">
              <a:lnSpc>
                <a:spcPct val="90000"/>
              </a:lnSpc>
              <a:spcBef>
                <a:spcPts val="0"/>
              </a:spcBef>
              <a:spcAft>
                <a:spcPts val="0"/>
              </a:spcAft>
              <a:buClr>
                <a:schemeClr val="dk1"/>
              </a:buClr>
              <a:buSzPts val="1500"/>
              <a:buChar char="•"/>
            </a:pPr>
            <a:r>
              <a:rPr lang="pt-BR" sz="1500">
                <a:solidFill>
                  <a:schemeClr val="dk1"/>
                </a:solidFill>
              </a:rPr>
              <a:t>“Você pode ter uma grande confiança em suas habilidades para manter sua produtividade, mas a crescente bagunça no código, nunca dorme e se deixar irá minar sua produtividade, levando-a a quase 0.”</a:t>
            </a:r>
            <a:endParaRPr sz="1100"/>
          </a:p>
          <a:p>
            <a:pPr marL="177800" lvl="0" indent="-171450" algn="l" rtl="0">
              <a:lnSpc>
                <a:spcPct val="90000"/>
              </a:lnSpc>
              <a:spcBef>
                <a:spcPts val="800"/>
              </a:spcBef>
              <a:spcAft>
                <a:spcPts val="0"/>
              </a:spcAft>
              <a:buClr>
                <a:schemeClr val="dk1"/>
              </a:buClr>
              <a:buSzPts val="1500"/>
              <a:buChar char="•"/>
            </a:pPr>
            <a:r>
              <a:rPr lang="pt-BR" sz="1500">
                <a:solidFill>
                  <a:schemeClr val="dk1"/>
                </a:solidFill>
              </a:rPr>
              <a:t>“Devido ao seu excesso de confiança, eles reformularão o projeto com a mesma bagunça do original.”</a:t>
            </a:r>
            <a:endParaRPr sz="1100"/>
          </a:p>
        </p:txBody>
      </p:sp>
      <p:cxnSp>
        <p:nvCxnSpPr>
          <p:cNvPr id="420" name="Google Shape;420;p52"/>
          <p:cNvCxnSpPr/>
          <p:nvPr/>
        </p:nvCxnSpPr>
        <p:spPr>
          <a:xfrm>
            <a:off x="8689622" y="2707796"/>
            <a:ext cx="0" cy="2429046"/>
          </a:xfrm>
          <a:prstGeom prst="straightConnector1">
            <a:avLst/>
          </a:prstGeom>
          <a:noFill/>
          <a:ln w="25400" cap="sq" cmpd="sng">
            <a:solidFill>
              <a:schemeClr val="accent1"/>
            </a:solidFill>
            <a:prstDash val="solid"/>
            <a:bevel/>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sp>
        <p:nvSpPr>
          <p:cNvPr id="425" name="Google Shape;425;p53"/>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26" name="Google Shape;426;p53"/>
          <p:cNvSpPr/>
          <p:nvPr/>
        </p:nvSpPr>
        <p:spPr>
          <a:xfrm rot="-2700000" flipH="1">
            <a:off x="-282117" y="-190252"/>
            <a:ext cx="1370729" cy="1032742"/>
          </a:xfrm>
          <a:custGeom>
            <a:avLst/>
            <a:gdLst/>
            <a:ahLst/>
            <a:cxnLst/>
            <a:rect l="l" t="t" r="r" b="b"/>
            <a:pathLst>
              <a:path w="1827638" h="1376989" extrusionOk="0">
                <a:moveTo>
                  <a:pt x="0" y="987379"/>
                </a:moveTo>
                <a:lnTo>
                  <a:pt x="987379" y="0"/>
                </a:lnTo>
                <a:lnTo>
                  <a:pt x="1827638" y="840260"/>
                </a:lnTo>
                <a:lnTo>
                  <a:pt x="1827638" y="1376989"/>
                </a:lnTo>
                <a:lnTo>
                  <a:pt x="0" y="1376989"/>
                </a:lnTo>
                <a:close/>
              </a:path>
            </a:pathLst>
          </a:cu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27" name="Google Shape;427;p53"/>
          <p:cNvSpPr/>
          <p:nvPr/>
        </p:nvSpPr>
        <p:spPr>
          <a:xfrm rot="-2700000" flipH="1">
            <a:off x="668731" y="316610"/>
            <a:ext cx="484026" cy="484026"/>
          </a:xfrm>
          <a:prstGeom prst="rect">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28" name="Google Shape;428;p53"/>
          <p:cNvSpPr/>
          <p:nvPr/>
        </p:nvSpPr>
        <p:spPr>
          <a:xfrm rot="-2700000" flipH="1">
            <a:off x="7532612" y="491355"/>
            <a:ext cx="515604" cy="515604"/>
          </a:xfrm>
          <a:prstGeom prst="rect">
            <a:avLst/>
          </a:pr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29" name="Google Shape;429;p53"/>
          <p:cNvSpPr/>
          <p:nvPr/>
        </p:nvSpPr>
        <p:spPr>
          <a:xfrm rot="10800000" flipH="1">
            <a:off x="7017482" y="0"/>
            <a:ext cx="2126518" cy="1110628"/>
          </a:xfrm>
          <a:custGeom>
            <a:avLst/>
            <a:gdLst/>
            <a:ahLst/>
            <a:cxnLst/>
            <a:rect l="l" t="t" r="r" b="b"/>
            <a:pathLst>
              <a:path w="2835357" h="1480837" extrusionOk="0">
                <a:moveTo>
                  <a:pt x="2835357" y="1480837"/>
                </a:moveTo>
                <a:lnTo>
                  <a:pt x="0" y="1480837"/>
                </a:lnTo>
                <a:lnTo>
                  <a:pt x="1552727" y="0"/>
                </a:lnTo>
                <a:lnTo>
                  <a:pt x="2835357" y="1223245"/>
                </a:lnTo>
                <a:close/>
              </a:path>
            </a:pathLst>
          </a:custGeom>
          <a:solidFill>
            <a:schemeClr val="accent4">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30" name="Google Shape;430;p53"/>
          <p:cNvSpPr/>
          <p:nvPr/>
        </p:nvSpPr>
        <p:spPr>
          <a:xfrm flipH="1">
            <a:off x="5982258" y="4586626"/>
            <a:ext cx="1120885" cy="556874"/>
          </a:xfrm>
          <a:prstGeom prst="triangle">
            <a:avLst>
              <a:gd name="adj" fmla="val 50000"/>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431" name="Google Shape;431;p53" descr="Aprendendo as formas geométricas brincando: Jogos educativos"/>
          <p:cNvPicPr preferRelativeResize="0"/>
          <p:nvPr/>
        </p:nvPicPr>
        <p:blipFill rotWithShape="1">
          <a:blip r:embed="rId3">
            <a:alphaModFix/>
          </a:blip>
          <a:srcRect/>
          <a:stretch/>
        </p:blipFill>
        <p:spPr>
          <a:xfrm>
            <a:off x="2307339" y="482600"/>
            <a:ext cx="4529321" cy="4178299"/>
          </a:xfrm>
          <a:prstGeom prst="rect">
            <a:avLst/>
          </a:prstGeom>
          <a:noFill/>
          <a:ln>
            <a:noFill/>
          </a:ln>
        </p:spPr>
      </p:pic>
      <p:sp>
        <p:nvSpPr>
          <p:cNvPr id="432" name="Google Shape;432;p53"/>
          <p:cNvSpPr/>
          <p:nvPr/>
        </p:nvSpPr>
        <p:spPr>
          <a:xfrm flipH="1">
            <a:off x="5703060" y="4839857"/>
            <a:ext cx="611177" cy="303643"/>
          </a:xfrm>
          <a:prstGeom prst="triangle">
            <a:avLst>
              <a:gd name="adj" fmla="val 50000"/>
            </a:avLst>
          </a:prstGeom>
          <a:solidFill>
            <a:schemeClr val="accent1">
              <a:alpha val="29803"/>
            </a:scheme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6"/>
        <p:cNvGrpSpPr/>
        <p:nvPr/>
      </p:nvGrpSpPr>
      <p:grpSpPr>
        <a:xfrm>
          <a:off x="0" y="0"/>
          <a:ext cx="0" cy="0"/>
          <a:chOff x="0" y="0"/>
          <a:chExt cx="0" cy="0"/>
        </a:xfrm>
      </p:grpSpPr>
      <p:sp>
        <p:nvSpPr>
          <p:cNvPr id="437" name="Google Shape;437;p54"/>
          <p:cNvSpPr/>
          <p:nvPr/>
        </p:nvSpPr>
        <p:spPr>
          <a:xfrm>
            <a:off x="0" y="-1"/>
            <a:ext cx="9143771" cy="5139019"/>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38" name="Google Shape;438;p54"/>
          <p:cNvSpPr/>
          <p:nvPr/>
        </p:nvSpPr>
        <p:spPr>
          <a:xfrm>
            <a:off x="229" y="0"/>
            <a:ext cx="9143771"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39" name="Google Shape;439;p54"/>
          <p:cNvSpPr txBox="1">
            <a:spLocks noGrp="1"/>
          </p:cNvSpPr>
          <p:nvPr>
            <p:ph type="title"/>
          </p:nvPr>
        </p:nvSpPr>
        <p:spPr>
          <a:xfrm>
            <a:off x="4942997" y="3200874"/>
            <a:ext cx="3604497" cy="972836"/>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2"/>
              </a:buClr>
              <a:buSzPts val="3000"/>
              <a:buFont typeface="Calibri"/>
              <a:buNone/>
            </a:pPr>
            <a:r>
              <a:rPr lang="pt-BR" sz="3000">
                <a:solidFill>
                  <a:schemeClr val="dk2"/>
                </a:solidFill>
                <a:latin typeface="Calibri"/>
                <a:ea typeface="Calibri"/>
                <a:cs typeface="Calibri"/>
                <a:sym typeface="Calibri"/>
              </a:rPr>
              <a:t>Perguntas</a:t>
            </a:r>
            <a:endParaRPr sz="1100"/>
          </a:p>
        </p:txBody>
      </p:sp>
      <p:pic>
        <p:nvPicPr>
          <p:cNvPr id="440" name="Google Shape;440;p54" descr="Ajuda fina"/>
          <p:cNvPicPr preferRelativeResize="0"/>
          <p:nvPr/>
        </p:nvPicPr>
        <p:blipFill rotWithShape="1">
          <a:blip r:embed="rId3">
            <a:alphaModFix/>
          </a:blip>
          <a:srcRect/>
          <a:stretch/>
        </p:blipFill>
        <p:spPr>
          <a:xfrm>
            <a:off x="255353" y="1361490"/>
            <a:ext cx="3106320" cy="3106320"/>
          </a:xfrm>
          <a:custGeom>
            <a:avLst/>
            <a:gdLst/>
            <a:ahLst/>
            <a:cxnLst/>
            <a:rect l="l" t="t" r="r" b="b"/>
            <a:pathLst>
              <a:path w="4141760" h="4377846" extrusionOk="0">
                <a:moveTo>
                  <a:pt x="0" y="0"/>
                </a:moveTo>
                <a:lnTo>
                  <a:pt x="4141760" y="0"/>
                </a:lnTo>
                <a:lnTo>
                  <a:pt x="4141760" y="4377846"/>
                </a:lnTo>
                <a:lnTo>
                  <a:pt x="0" y="4377846"/>
                </a:lnTo>
                <a:close/>
              </a:path>
            </a:pathLst>
          </a:custGeom>
          <a:noFill/>
          <a:ln>
            <a:noFill/>
          </a:ln>
        </p:spPr>
      </p:pic>
      <p:grpSp>
        <p:nvGrpSpPr>
          <p:cNvPr id="441" name="Google Shape;441;p54"/>
          <p:cNvGrpSpPr/>
          <p:nvPr/>
        </p:nvGrpSpPr>
        <p:grpSpPr>
          <a:xfrm>
            <a:off x="-3190" y="-4483"/>
            <a:ext cx="4679006" cy="5147984"/>
            <a:chOff x="305" y="-5977"/>
            <a:chExt cx="6238675" cy="6863979"/>
          </a:xfrm>
        </p:grpSpPr>
        <p:sp>
          <p:nvSpPr>
            <p:cNvPr id="442" name="Google Shape;442;p54"/>
            <p:cNvSpPr/>
            <p:nvPr/>
          </p:nvSpPr>
          <p:spPr>
            <a:xfrm flipH="1">
              <a:off x="305" y="34854"/>
              <a:ext cx="6028697" cy="6817170"/>
            </a:xfrm>
            <a:custGeom>
              <a:avLst/>
              <a:gdLst/>
              <a:ahLst/>
              <a:cxnLst/>
              <a:rect l="l" t="t" r="r" b="b"/>
              <a:pathLst>
                <a:path w="6028697" h="6817170" extrusionOk="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43" name="Google Shape;443;p54"/>
            <p:cNvSpPr/>
            <p:nvPr/>
          </p:nvSpPr>
          <p:spPr>
            <a:xfrm flipH="1">
              <a:off x="305" y="1"/>
              <a:ext cx="6165116" cy="6858001"/>
            </a:xfrm>
            <a:custGeom>
              <a:avLst/>
              <a:gdLst/>
              <a:ahLst/>
              <a:cxnLst/>
              <a:rect l="l" t="t" r="r" b="b"/>
              <a:pathLst>
                <a:path w="6264586" h="6858001" extrusionOk="0">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44" name="Google Shape;444;p54"/>
            <p:cNvSpPr/>
            <p:nvPr/>
          </p:nvSpPr>
          <p:spPr>
            <a:xfrm flipH="1">
              <a:off x="305" y="-5977"/>
              <a:ext cx="6238675" cy="6858001"/>
            </a:xfrm>
            <a:custGeom>
              <a:avLst/>
              <a:gdLst/>
              <a:ahLst/>
              <a:cxnLst/>
              <a:rect l="l" t="t" r="r" b="b"/>
              <a:pathLst>
                <a:path w="6264586" h="6858001" extrusionOk="0">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0">
                  <a:srgbClr val="FFFFFF">
                    <a:alpha val="9803"/>
                  </a:srgbClr>
                </a:gs>
                <a:gs pos="2000">
                  <a:srgbClr val="FFFFFF">
                    <a:alpha val="9803"/>
                  </a:srgbClr>
                </a:gs>
                <a:gs pos="16000">
                  <a:srgbClr val="70AD47">
                    <a:alpha val="9803"/>
                  </a:srgbClr>
                </a:gs>
                <a:gs pos="85000">
                  <a:srgbClr val="4472C4">
                    <a:alpha val="9803"/>
                  </a:srgbClr>
                </a:gs>
                <a:gs pos="100000">
                  <a:srgbClr val="FFFFFF">
                    <a:alpha val="9803"/>
                  </a:srgbClr>
                </a:gs>
              </a:gsLst>
              <a:lin ang="120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8"/>
        <p:cNvGrpSpPr/>
        <p:nvPr/>
      </p:nvGrpSpPr>
      <p:grpSpPr>
        <a:xfrm>
          <a:off x="0" y="0"/>
          <a:ext cx="0" cy="0"/>
          <a:chOff x="0" y="0"/>
          <a:chExt cx="0" cy="0"/>
        </a:xfrm>
      </p:grpSpPr>
      <p:sp>
        <p:nvSpPr>
          <p:cNvPr id="449" name="Google Shape;449;p55"/>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450" name="Google Shape;450;p55"/>
          <p:cNvGrpSpPr/>
          <p:nvPr/>
        </p:nvGrpSpPr>
        <p:grpSpPr>
          <a:xfrm>
            <a:off x="1891743" y="-11983"/>
            <a:ext cx="5360514" cy="4407687"/>
            <a:chOff x="329184" y="-99107"/>
            <a:chExt cx="524256" cy="5876916"/>
          </a:xfrm>
        </p:grpSpPr>
        <p:cxnSp>
          <p:nvCxnSpPr>
            <p:cNvPr id="451" name="Google Shape;451;p55"/>
            <p:cNvCxnSpPr/>
            <p:nvPr/>
          </p:nvCxnSpPr>
          <p:spPr>
            <a:xfrm rot="10800000">
              <a:off x="329184" y="5777809"/>
              <a:ext cx="523824" cy="0"/>
            </a:xfrm>
            <a:prstGeom prst="straightConnector1">
              <a:avLst/>
            </a:prstGeom>
            <a:noFill/>
            <a:ln w="152400" cap="flat" cmpd="sng">
              <a:solidFill>
                <a:schemeClr val="accent4"/>
              </a:solidFill>
              <a:prstDash val="solid"/>
              <a:miter lim="800000"/>
              <a:headEnd type="none" w="sm" len="sm"/>
              <a:tailEnd type="none" w="sm" len="sm"/>
            </a:ln>
          </p:spPr>
        </p:cxnSp>
        <p:sp>
          <p:nvSpPr>
            <p:cNvPr id="452" name="Google Shape;452;p55"/>
            <p:cNvSpPr/>
            <p:nvPr/>
          </p:nvSpPr>
          <p:spPr>
            <a:xfrm>
              <a:off x="329184" y="-99107"/>
              <a:ext cx="524256" cy="563122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453" name="Google Shape;453;p55"/>
          <p:cNvSpPr/>
          <p:nvPr/>
        </p:nvSpPr>
        <p:spPr>
          <a:xfrm>
            <a:off x="447348" y="791789"/>
            <a:ext cx="8249304" cy="2518758"/>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54" name="Google Shape;454;p55"/>
          <p:cNvSpPr txBox="1">
            <a:spLocks noGrp="1"/>
          </p:cNvSpPr>
          <p:nvPr>
            <p:ph type="title"/>
          </p:nvPr>
        </p:nvSpPr>
        <p:spPr>
          <a:xfrm>
            <a:off x="1143000" y="1188512"/>
            <a:ext cx="6858000" cy="19138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5000"/>
              <a:buFont typeface="Calibri"/>
              <a:buNone/>
            </a:pPr>
            <a:r>
              <a:rPr lang="pt-BR" sz="5000">
                <a:solidFill>
                  <a:schemeClr val="dk1"/>
                </a:solidFill>
                <a:latin typeface="Calibri"/>
                <a:ea typeface="Calibri"/>
                <a:cs typeface="Calibri"/>
                <a:sym typeface="Calibri"/>
              </a:rPr>
              <a:t>Design Patterns</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7"/>
        <p:cNvGrpSpPr/>
        <p:nvPr/>
      </p:nvGrpSpPr>
      <p:grpSpPr>
        <a:xfrm>
          <a:off x="0" y="0"/>
          <a:ext cx="0" cy="0"/>
          <a:chOff x="0" y="0"/>
          <a:chExt cx="0" cy="0"/>
        </a:xfrm>
      </p:grpSpPr>
      <p:sp>
        <p:nvSpPr>
          <p:cNvPr id="168" name="Google Shape;168;p29"/>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69" name="Google Shape;169;p29"/>
          <p:cNvSpPr txBox="1">
            <a:spLocks noGrp="1"/>
          </p:cNvSpPr>
          <p:nvPr>
            <p:ph type="title"/>
          </p:nvPr>
        </p:nvSpPr>
        <p:spPr>
          <a:xfrm>
            <a:off x="606478" y="290198"/>
            <a:ext cx="6927525" cy="891713"/>
          </a:xfrm>
          <a:prstGeom prst="rect">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dk1"/>
              </a:buClr>
              <a:buSzPts val="4100"/>
              <a:buFont typeface="Calibri"/>
              <a:buNone/>
            </a:pPr>
            <a:r>
              <a:rPr lang="pt-BR" sz="4100"/>
              <a:t>Objetivo</a:t>
            </a:r>
            <a:endParaRPr sz="1100"/>
          </a:p>
        </p:txBody>
      </p:sp>
      <p:grpSp>
        <p:nvGrpSpPr>
          <p:cNvPr id="170" name="Google Shape;170;p29"/>
          <p:cNvGrpSpPr/>
          <p:nvPr/>
        </p:nvGrpSpPr>
        <p:grpSpPr>
          <a:xfrm>
            <a:off x="-1" y="1498776"/>
            <a:ext cx="8771312" cy="586632"/>
            <a:chOff x="-2" y="1998368"/>
            <a:chExt cx="11695083" cy="782176"/>
          </a:xfrm>
        </p:grpSpPr>
        <p:sp>
          <p:nvSpPr>
            <p:cNvPr id="171" name="Google Shape;171;p29"/>
            <p:cNvSpPr/>
            <p:nvPr/>
          </p:nvSpPr>
          <p:spPr>
            <a:xfrm rot="5400000">
              <a:off x="11228040" y="2313027"/>
              <a:ext cx="781700" cy="152382"/>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2" name="Google Shape;172;p29"/>
            <p:cNvSpPr/>
            <p:nvPr/>
          </p:nvSpPr>
          <p:spPr>
            <a:xfrm rot="10800000">
              <a:off x="-2" y="1998845"/>
              <a:ext cx="11454595" cy="781699"/>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73" name="Google Shape;173;p29"/>
          <p:cNvSpPr/>
          <p:nvPr/>
        </p:nvSpPr>
        <p:spPr>
          <a:xfrm>
            <a:off x="0" y="1652309"/>
            <a:ext cx="8537522" cy="3110884"/>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74" name="Google Shape;174;p29"/>
          <p:cNvSpPr txBox="1">
            <a:spLocks noGrp="1"/>
          </p:cNvSpPr>
          <p:nvPr>
            <p:ph type="body" idx="1"/>
          </p:nvPr>
        </p:nvSpPr>
        <p:spPr>
          <a:xfrm>
            <a:off x="595245" y="1949632"/>
            <a:ext cx="7607751" cy="2576648"/>
          </a:xfrm>
          <a:prstGeom prst="rect">
            <a:avLst/>
          </a:prstGeom>
          <a:noFill/>
          <a:ln>
            <a:noFill/>
          </a:ln>
        </p:spPr>
        <p:txBody>
          <a:bodyPr spcFirstLastPara="1" wrap="square" lIns="68575" tIns="34275" rIns="68575" bIns="34275" anchor="ctr" anchorCtr="0">
            <a:normAutofit/>
          </a:bodyPr>
          <a:lstStyle/>
          <a:p>
            <a:pPr marL="177800" lvl="0" indent="-177800" algn="l" rtl="0">
              <a:lnSpc>
                <a:spcPct val="90000"/>
              </a:lnSpc>
              <a:spcBef>
                <a:spcPts val="0"/>
              </a:spcBef>
              <a:spcAft>
                <a:spcPts val="0"/>
              </a:spcAft>
              <a:buClr>
                <a:schemeClr val="dk1"/>
              </a:buClr>
              <a:buSzPts val="1800"/>
              <a:buChar char="•"/>
            </a:pPr>
            <a:r>
              <a:rPr lang="pt-BR" sz="1800"/>
              <a:t>Exemplificar e mostrar como o uso de uma arquitetura e um padrão de projeto, seja ele qual for, irá minimizar todo tipo de recurso humano, seja na construção ou manutenção do software.</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sp>
        <p:nvSpPr>
          <p:cNvPr id="459" name="Google Shape;459;p56"/>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460" name="Google Shape;460;p56" descr="Refactoring and Design Patterns"/>
          <p:cNvPicPr preferRelativeResize="0"/>
          <p:nvPr/>
        </p:nvPicPr>
        <p:blipFill rotWithShape="1">
          <a:blip r:embed="rId3">
            <a:alphaModFix/>
          </a:blip>
          <a:srcRect l="4544" r="29333"/>
          <a:stretch/>
        </p:blipFill>
        <p:spPr>
          <a:xfrm>
            <a:off x="2642616" y="8"/>
            <a:ext cx="6501384" cy="5143492"/>
          </a:xfrm>
          <a:prstGeom prst="rect">
            <a:avLst/>
          </a:prstGeom>
          <a:noFill/>
          <a:ln>
            <a:noFill/>
          </a:ln>
        </p:spPr>
      </p:pic>
      <p:sp>
        <p:nvSpPr>
          <p:cNvPr id="461" name="Google Shape;461;p56"/>
          <p:cNvSpPr/>
          <p:nvPr/>
        </p:nvSpPr>
        <p:spPr>
          <a:xfrm>
            <a:off x="1" y="0"/>
            <a:ext cx="7317451" cy="5143500"/>
          </a:xfrm>
          <a:prstGeom prst="rect">
            <a:avLst/>
          </a:prstGeom>
          <a:gradFill>
            <a:gsLst>
              <a:gs pos="0">
                <a:srgbClr val="FFFFFF">
                  <a:alpha val="0"/>
                </a:srgbClr>
              </a:gs>
              <a:gs pos="19000">
                <a:srgbClr val="FFFFFF">
                  <a:alpha val="37647"/>
                </a:srgbClr>
              </a:gs>
              <a:gs pos="35000">
                <a:srgbClr val="FFFFFF">
                  <a:alpha val="77647"/>
                </a:srgbClr>
              </a:gs>
              <a:gs pos="58000">
                <a:schemeClr val="lt1"/>
              </a:gs>
              <a:gs pos="100000">
                <a:schemeClr val="lt1"/>
              </a:gs>
            </a:gsLst>
            <a:lin ang="108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62" name="Google Shape;462;p56"/>
          <p:cNvSpPr/>
          <p:nvPr/>
        </p:nvSpPr>
        <p:spPr>
          <a:xfrm rot="5400000">
            <a:off x="496919" y="454342"/>
            <a:ext cx="54864" cy="411480"/>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Calibri"/>
              <a:ea typeface="Calibri"/>
              <a:cs typeface="Calibri"/>
              <a:sym typeface="Calibri"/>
            </a:endParaRPr>
          </a:p>
        </p:txBody>
      </p:sp>
      <p:sp>
        <p:nvSpPr>
          <p:cNvPr id="463" name="Google Shape;463;p56"/>
          <p:cNvSpPr/>
          <p:nvPr/>
        </p:nvSpPr>
        <p:spPr>
          <a:xfrm>
            <a:off x="321183" y="1832610"/>
            <a:ext cx="2475738" cy="6858"/>
          </a:xfrm>
          <a:prstGeom prst="rect">
            <a:avLst/>
          </a:prstGeom>
          <a:solidFill>
            <a:srgbClr val="D5D5D5"/>
          </a:solidFill>
          <a:ln w="9525" cap="flat" cmpd="sng">
            <a:solidFill>
              <a:srgbClr val="D5D5D5"/>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464" name="Google Shape;464;p56"/>
          <p:cNvSpPr txBox="1">
            <a:spLocks noGrp="1"/>
          </p:cNvSpPr>
          <p:nvPr>
            <p:ph type="body" idx="1"/>
          </p:nvPr>
        </p:nvSpPr>
        <p:spPr>
          <a:xfrm>
            <a:off x="278320" y="2038541"/>
            <a:ext cx="2917885" cy="2405443"/>
          </a:xfrm>
          <a:prstGeom prst="rect">
            <a:avLst/>
          </a:prstGeom>
          <a:noFill/>
          <a:ln>
            <a:noFill/>
          </a:ln>
        </p:spPr>
        <p:txBody>
          <a:bodyPr spcFirstLastPara="1" wrap="square" lIns="68575" tIns="34275" rIns="68575" bIns="34275" anchor="t" anchorCtr="0">
            <a:normAutofit/>
          </a:bodyPr>
          <a:lstStyle/>
          <a:p>
            <a:pPr marL="0" lvl="0" indent="0" algn="l" rtl="0">
              <a:lnSpc>
                <a:spcPct val="90000"/>
              </a:lnSpc>
              <a:spcBef>
                <a:spcPts val="0"/>
              </a:spcBef>
              <a:spcAft>
                <a:spcPts val="0"/>
              </a:spcAft>
              <a:buClr>
                <a:schemeClr val="dk1"/>
              </a:buClr>
              <a:buSzPts val="1500"/>
              <a:buNone/>
            </a:pPr>
            <a:r>
              <a:rPr lang="pt-BR" sz="1500" b="1" i="0"/>
              <a:t>Design Patterns </a:t>
            </a:r>
            <a:r>
              <a:rPr lang="pt-BR" sz="1500" b="0" i="0"/>
              <a:t>são soluções típicas para problemas comuns em projeto de software. Eles são como plantas de obra pré fabricadas que você pode customizar para resolver um problema de projeto recorrente em seu código</a:t>
            </a:r>
            <a:r>
              <a:rPr lang="pt-BR" sz="1300" b="0" i="0">
                <a:latin typeface="PT Sans"/>
                <a:ea typeface="PT Sans"/>
                <a:cs typeface="PT Sans"/>
                <a:sym typeface="PT Sans"/>
              </a:rPr>
              <a:t>.</a:t>
            </a:r>
            <a:endParaRPr sz="13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8"/>
        <p:cNvGrpSpPr/>
        <p:nvPr/>
      </p:nvGrpSpPr>
      <p:grpSpPr>
        <a:xfrm>
          <a:off x="0" y="0"/>
          <a:ext cx="0" cy="0"/>
          <a:chOff x="0" y="0"/>
          <a:chExt cx="0" cy="0"/>
        </a:xfrm>
      </p:grpSpPr>
      <p:sp>
        <p:nvSpPr>
          <p:cNvPr id="469" name="Google Shape;469;p57"/>
          <p:cNvSpPr/>
          <p:nvPr/>
        </p:nvSpPr>
        <p:spPr>
          <a:xfrm>
            <a:off x="0" y="0"/>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470" name="Google Shape;470;p57" descr="A Pattern Language - Wikipedia"/>
          <p:cNvPicPr preferRelativeResize="0"/>
          <p:nvPr/>
        </p:nvPicPr>
        <p:blipFill rotWithShape="1">
          <a:blip r:embed="rId3">
            <a:alphaModFix/>
          </a:blip>
          <a:srcRect l="3420" r="1365"/>
          <a:stretch/>
        </p:blipFill>
        <p:spPr>
          <a:xfrm>
            <a:off x="5862098" y="-1"/>
            <a:ext cx="3281902" cy="5143500"/>
          </a:xfrm>
          <a:custGeom>
            <a:avLst/>
            <a:gdLst/>
            <a:ahLst/>
            <a:cxnLst/>
            <a:rect l="l" t="t" r="r" b="b"/>
            <a:pathLst>
              <a:path w="4375870" h="6858000" extrusionOk="0">
                <a:moveTo>
                  <a:pt x="4441" y="0"/>
                </a:moveTo>
                <a:lnTo>
                  <a:pt x="4375870" y="0"/>
                </a:lnTo>
                <a:lnTo>
                  <a:pt x="4375870" y="23"/>
                </a:lnTo>
                <a:lnTo>
                  <a:pt x="4375870" y="6858000"/>
                </a:lnTo>
                <a:lnTo>
                  <a:pt x="0" y="6858000"/>
                </a:lnTo>
                <a:lnTo>
                  <a:pt x="106674" y="6638378"/>
                </a:lnTo>
                <a:cubicBezTo>
                  <a:pt x="530028" y="5720938"/>
                  <a:pt x="777229" y="4614948"/>
                  <a:pt x="777229" y="3424428"/>
                </a:cubicBezTo>
                <a:cubicBezTo>
                  <a:pt x="777229" y="2233909"/>
                  <a:pt x="530028" y="1127919"/>
                  <a:pt x="106674" y="210478"/>
                </a:cubicBezTo>
                <a:close/>
              </a:path>
            </a:pathLst>
          </a:custGeom>
          <a:noFill/>
          <a:ln>
            <a:noFill/>
          </a:ln>
        </p:spPr>
      </p:pic>
      <p:pic>
        <p:nvPicPr>
          <p:cNvPr id="471" name="Google Shape;471;p57" descr="Christopher Alexander - Wikipedia"/>
          <p:cNvPicPr preferRelativeResize="0"/>
          <p:nvPr/>
        </p:nvPicPr>
        <p:blipFill rotWithShape="1">
          <a:blip r:embed="rId4">
            <a:alphaModFix/>
          </a:blip>
          <a:srcRect l="20342" r="7592"/>
          <a:stretch/>
        </p:blipFill>
        <p:spPr>
          <a:xfrm>
            <a:off x="2696553" y="25"/>
            <a:ext cx="3706724" cy="5143499"/>
          </a:xfrm>
          <a:custGeom>
            <a:avLst/>
            <a:gdLst/>
            <a:ahLst/>
            <a:cxnLst/>
            <a:rect l="l" t="t" r="r" b="b"/>
            <a:pathLst>
              <a:path w="4942298" h="6857999" extrusionOk="0">
                <a:moveTo>
                  <a:pt x="0" y="0"/>
                </a:moveTo>
                <a:lnTo>
                  <a:pt x="4164238" y="0"/>
                </a:lnTo>
                <a:lnTo>
                  <a:pt x="4271743" y="210478"/>
                </a:lnTo>
                <a:cubicBezTo>
                  <a:pt x="4695097" y="1127919"/>
                  <a:pt x="4942298" y="2233909"/>
                  <a:pt x="4942298" y="3424428"/>
                </a:cubicBezTo>
                <a:cubicBezTo>
                  <a:pt x="4942298" y="4614948"/>
                  <a:pt x="4695097" y="5720938"/>
                  <a:pt x="4271743" y="6638378"/>
                </a:cubicBezTo>
                <a:lnTo>
                  <a:pt x="4159568" y="6857999"/>
                </a:lnTo>
                <a:lnTo>
                  <a:pt x="49488" y="6857999"/>
                </a:lnTo>
                <a:lnTo>
                  <a:pt x="119616" y="6721637"/>
                </a:lnTo>
                <a:cubicBezTo>
                  <a:pt x="540124" y="5863919"/>
                  <a:pt x="796416" y="4724528"/>
                  <a:pt x="796416" y="3474162"/>
                </a:cubicBezTo>
                <a:cubicBezTo>
                  <a:pt x="796416" y="2140439"/>
                  <a:pt x="504812" y="932979"/>
                  <a:pt x="33352" y="58950"/>
                </a:cubicBezTo>
                <a:close/>
              </a:path>
            </a:pathLst>
          </a:custGeom>
          <a:noFill/>
          <a:ln>
            <a:noFill/>
          </a:ln>
        </p:spPr>
      </p:pic>
      <p:sp>
        <p:nvSpPr>
          <p:cNvPr id="472" name="Google Shape;472;p57"/>
          <p:cNvSpPr/>
          <p:nvPr/>
        </p:nvSpPr>
        <p:spPr>
          <a:xfrm>
            <a:off x="0" y="0"/>
            <a:ext cx="3297852" cy="5143500"/>
          </a:xfrm>
          <a:custGeom>
            <a:avLst/>
            <a:gdLst/>
            <a:ahLst/>
            <a:cxnLst/>
            <a:rect l="l" t="t" r="r" b="b"/>
            <a:pathLst>
              <a:path w="4397136" h="6858000" extrusionOk="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solidFill>
            <a:schemeClr val="lt1"/>
          </a:solidFill>
          <a:ln w="9525" cap="flat" cmpd="sng">
            <a:solidFill>
              <a:srgbClr val="EFEFEF"/>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473" name="Google Shape;473;p57"/>
          <p:cNvSpPr/>
          <p:nvPr/>
        </p:nvSpPr>
        <p:spPr>
          <a:xfrm>
            <a:off x="0" y="0"/>
            <a:ext cx="3289878" cy="5143500"/>
          </a:xfrm>
          <a:custGeom>
            <a:avLst/>
            <a:gdLst/>
            <a:ahLst/>
            <a:cxnLst/>
            <a:rect l="l" t="t" r="r" b="b"/>
            <a:pathLst>
              <a:path w="4386504" h="6858000" extrusionOk="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474" name="Google Shape;474;p57"/>
          <p:cNvSpPr txBox="1"/>
          <p:nvPr/>
        </p:nvSpPr>
        <p:spPr>
          <a:xfrm>
            <a:off x="329185" y="1133692"/>
            <a:ext cx="2573219" cy="2172324"/>
          </a:xfrm>
          <a:prstGeom prst="rect">
            <a:avLst/>
          </a:prstGeom>
          <a:noFill/>
          <a:ln>
            <a:noFill/>
          </a:ln>
        </p:spPr>
        <p:txBody>
          <a:bodyPr spcFirstLastPara="1" wrap="square" lIns="68575" tIns="34275" rIns="68575" bIns="34275" anchor="b" anchorCtr="0">
            <a:normAutofit/>
          </a:bodyPr>
          <a:lstStyle/>
          <a:p>
            <a:pPr marL="0" marR="0" lvl="0" indent="0" algn="l" rtl="0">
              <a:lnSpc>
                <a:spcPct val="90000"/>
              </a:lnSpc>
              <a:spcBef>
                <a:spcPts val="0"/>
              </a:spcBef>
              <a:spcAft>
                <a:spcPts val="0"/>
              </a:spcAft>
              <a:buNone/>
            </a:pPr>
            <a:r>
              <a:rPr lang="pt-BR" sz="3000">
                <a:solidFill>
                  <a:schemeClr val="dk1"/>
                </a:solidFill>
                <a:latin typeface="Calibri"/>
                <a:ea typeface="Calibri"/>
                <a:cs typeface="Calibri"/>
                <a:sym typeface="Calibri"/>
              </a:rPr>
              <a:t>Christopher Alexander</a:t>
            </a:r>
            <a:endParaRPr sz="1100"/>
          </a:p>
        </p:txBody>
      </p:sp>
      <p:sp>
        <p:nvSpPr>
          <p:cNvPr id="475" name="Google Shape;475;p57"/>
          <p:cNvSpPr/>
          <p:nvPr/>
        </p:nvSpPr>
        <p:spPr>
          <a:xfrm rot="5400000">
            <a:off x="575992" y="260093"/>
            <a:ext cx="109728" cy="52806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rgbClr val="FFFFFF"/>
              </a:solidFill>
              <a:latin typeface="Avenir"/>
              <a:ea typeface="Avenir"/>
              <a:cs typeface="Avenir"/>
              <a:sym typeface="Avenir"/>
            </a:endParaRPr>
          </a:p>
        </p:txBody>
      </p:sp>
      <p:sp>
        <p:nvSpPr>
          <p:cNvPr id="476" name="Google Shape;476;p57"/>
          <p:cNvSpPr/>
          <p:nvPr/>
        </p:nvSpPr>
        <p:spPr>
          <a:xfrm>
            <a:off x="329184" y="3408426"/>
            <a:ext cx="2561225" cy="13716"/>
          </a:xfrm>
          <a:prstGeom prst="rect">
            <a:avLst/>
          </a:prstGeom>
          <a:solidFill>
            <a:srgbClr val="D5D5D5"/>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477" name="Google Shape;477;p57"/>
          <p:cNvSpPr txBox="1"/>
          <p:nvPr/>
        </p:nvSpPr>
        <p:spPr>
          <a:xfrm>
            <a:off x="259672" y="4148891"/>
            <a:ext cx="2630737" cy="71555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400" b="1" dirty="0" err="1">
                <a:solidFill>
                  <a:schemeClr val="dk1"/>
                </a:solidFill>
                <a:latin typeface="Calibri"/>
                <a:ea typeface="Calibri"/>
                <a:cs typeface="Calibri"/>
                <a:sym typeface="Calibri"/>
              </a:rPr>
              <a:t>Pattern</a:t>
            </a:r>
            <a:r>
              <a:rPr lang="pt-BR" sz="1400" b="1" dirty="0">
                <a:solidFill>
                  <a:schemeClr val="dk1"/>
                </a:solidFill>
                <a:latin typeface="Calibri"/>
                <a:ea typeface="Calibri"/>
                <a:cs typeface="Calibri"/>
                <a:sym typeface="Calibri"/>
              </a:rPr>
              <a:t> Language</a:t>
            </a:r>
            <a:endParaRPr sz="1100" dirty="0"/>
          </a:p>
          <a:p>
            <a:pPr marL="0" marR="0" lvl="0" indent="0" algn="l" rtl="0">
              <a:spcBef>
                <a:spcPts val="0"/>
              </a:spcBef>
              <a:spcAft>
                <a:spcPts val="0"/>
              </a:spcAft>
              <a:buNone/>
            </a:pPr>
            <a:r>
              <a:rPr lang="pt-BR" sz="1400" dirty="0">
                <a:solidFill>
                  <a:schemeClr val="dk1"/>
                </a:solidFill>
                <a:latin typeface="Calibri"/>
                <a:ea typeface="Calibri"/>
                <a:cs typeface="Calibri"/>
                <a:sym typeface="Calibri"/>
              </a:rPr>
              <a:t>- Lançamento 1977 – </a:t>
            </a:r>
            <a:r>
              <a:rPr lang="pt-BR" sz="1400">
                <a:solidFill>
                  <a:schemeClr val="dk1"/>
                </a:solidFill>
                <a:latin typeface="Calibri"/>
                <a:ea typeface="Calibri"/>
                <a:cs typeface="Calibri"/>
                <a:sym typeface="Calibri"/>
              </a:rPr>
              <a:t>253 designs </a:t>
            </a:r>
            <a:r>
              <a:rPr lang="pt-BR" sz="1400" dirty="0">
                <a:solidFill>
                  <a:schemeClr val="dk1"/>
                </a:solidFill>
                <a:latin typeface="Calibri"/>
                <a:ea typeface="Calibri"/>
                <a:cs typeface="Calibri"/>
                <a:sym typeface="Calibri"/>
              </a:rPr>
              <a:t>para arquitetos do mundo “real”</a:t>
            </a:r>
            <a:endParaRPr sz="11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1"/>
        <p:cNvGrpSpPr/>
        <p:nvPr/>
      </p:nvGrpSpPr>
      <p:grpSpPr>
        <a:xfrm>
          <a:off x="0" y="0"/>
          <a:ext cx="0" cy="0"/>
          <a:chOff x="0" y="0"/>
          <a:chExt cx="0" cy="0"/>
        </a:xfrm>
      </p:grpSpPr>
      <p:sp>
        <p:nvSpPr>
          <p:cNvPr id="482" name="Google Shape;482;p58"/>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483" name="Google Shape;483;p58"/>
          <p:cNvGrpSpPr/>
          <p:nvPr/>
        </p:nvGrpSpPr>
        <p:grpSpPr>
          <a:xfrm>
            <a:off x="1891743" y="-11983"/>
            <a:ext cx="5360514" cy="4407687"/>
            <a:chOff x="329184" y="-99107"/>
            <a:chExt cx="524256" cy="5876916"/>
          </a:xfrm>
        </p:grpSpPr>
        <p:cxnSp>
          <p:nvCxnSpPr>
            <p:cNvPr id="484" name="Google Shape;484;p58"/>
            <p:cNvCxnSpPr/>
            <p:nvPr/>
          </p:nvCxnSpPr>
          <p:spPr>
            <a:xfrm rot="10800000">
              <a:off x="329184" y="5777809"/>
              <a:ext cx="523824" cy="0"/>
            </a:xfrm>
            <a:prstGeom prst="straightConnector1">
              <a:avLst/>
            </a:prstGeom>
            <a:noFill/>
            <a:ln w="152400" cap="flat" cmpd="sng">
              <a:solidFill>
                <a:schemeClr val="accent4"/>
              </a:solidFill>
              <a:prstDash val="solid"/>
              <a:miter lim="800000"/>
              <a:headEnd type="none" w="sm" len="sm"/>
              <a:tailEnd type="none" w="sm" len="sm"/>
            </a:ln>
          </p:spPr>
        </p:cxnSp>
        <p:sp>
          <p:nvSpPr>
            <p:cNvPr id="485" name="Google Shape;485;p58"/>
            <p:cNvSpPr/>
            <p:nvPr/>
          </p:nvSpPr>
          <p:spPr>
            <a:xfrm>
              <a:off x="329184" y="-99107"/>
              <a:ext cx="524256" cy="563122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486" name="Google Shape;486;p58"/>
          <p:cNvSpPr/>
          <p:nvPr/>
        </p:nvSpPr>
        <p:spPr>
          <a:xfrm>
            <a:off x="447348" y="791789"/>
            <a:ext cx="8249304" cy="2518758"/>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87" name="Google Shape;487;p58"/>
          <p:cNvSpPr txBox="1">
            <a:spLocks noGrp="1"/>
          </p:cNvSpPr>
          <p:nvPr>
            <p:ph type="title"/>
          </p:nvPr>
        </p:nvSpPr>
        <p:spPr>
          <a:xfrm>
            <a:off x="1143000" y="1188512"/>
            <a:ext cx="6858000" cy="19138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5000"/>
              <a:buFont typeface="Calibri"/>
              <a:buNone/>
            </a:pPr>
            <a:r>
              <a:rPr lang="pt-BR" sz="5000">
                <a:solidFill>
                  <a:schemeClr val="dk1"/>
                </a:solidFill>
                <a:latin typeface="Calibri"/>
                <a:ea typeface="Calibri"/>
                <a:cs typeface="Calibri"/>
                <a:sym typeface="Calibri"/>
              </a:rPr>
              <a:t>Vantagens</a:t>
            </a:r>
            <a:endParaRPr sz="50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1"/>
        <p:cNvGrpSpPr/>
        <p:nvPr/>
      </p:nvGrpSpPr>
      <p:grpSpPr>
        <a:xfrm>
          <a:off x="0" y="0"/>
          <a:ext cx="0" cy="0"/>
          <a:chOff x="0" y="0"/>
          <a:chExt cx="0" cy="0"/>
        </a:xfrm>
      </p:grpSpPr>
      <p:sp>
        <p:nvSpPr>
          <p:cNvPr id="492" name="Google Shape;492;p59"/>
          <p:cNvSpPr/>
          <p:nvPr/>
        </p:nvSpPr>
        <p:spPr>
          <a:xfrm>
            <a:off x="0" y="6235"/>
            <a:ext cx="9144000"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493" name="Google Shape;493;p59"/>
          <p:cNvSpPr txBox="1">
            <a:spLocks noGrp="1"/>
          </p:cNvSpPr>
          <p:nvPr>
            <p:ph type="title"/>
          </p:nvPr>
        </p:nvSpPr>
        <p:spPr>
          <a:xfrm>
            <a:off x="359545" y="803100"/>
            <a:ext cx="2954766" cy="4187345"/>
          </a:xfrm>
          <a:prstGeom prst="rect">
            <a:avLst/>
          </a:prstGeom>
          <a:noFill/>
          <a:ln>
            <a:noFill/>
          </a:ln>
        </p:spPr>
        <p:txBody>
          <a:bodyPr spcFirstLastPara="1" wrap="square" lIns="68575" tIns="34275" rIns="68575" bIns="34275" anchor="ctr" anchorCtr="0">
            <a:normAutofit/>
          </a:bodyPr>
          <a:lstStyle/>
          <a:p>
            <a:pPr marL="0" lvl="0" indent="0" algn="r" rtl="0">
              <a:lnSpc>
                <a:spcPct val="90000"/>
              </a:lnSpc>
              <a:spcBef>
                <a:spcPts val="0"/>
              </a:spcBef>
              <a:spcAft>
                <a:spcPts val="0"/>
              </a:spcAft>
              <a:buClr>
                <a:schemeClr val="dk1"/>
              </a:buClr>
              <a:buSzPts val="5100"/>
              <a:buFont typeface="Calibri"/>
              <a:buNone/>
            </a:pPr>
            <a:r>
              <a:rPr lang="pt-BR" sz="5100"/>
              <a:t>Design Patterns: Vantagens</a:t>
            </a:r>
            <a:endParaRPr sz="1100"/>
          </a:p>
        </p:txBody>
      </p:sp>
      <p:cxnSp>
        <p:nvCxnSpPr>
          <p:cNvPr id="494" name="Google Shape;494;p59"/>
          <p:cNvCxnSpPr/>
          <p:nvPr/>
        </p:nvCxnSpPr>
        <p:spPr>
          <a:xfrm>
            <a:off x="3546040" y="849086"/>
            <a:ext cx="0" cy="4288180"/>
          </a:xfrm>
          <a:prstGeom prst="straightConnector1">
            <a:avLst/>
          </a:prstGeom>
          <a:noFill/>
          <a:ln w="25400" cap="sq" cmpd="sng">
            <a:solidFill>
              <a:schemeClr val="accent1"/>
            </a:solidFill>
            <a:prstDash val="solid"/>
            <a:bevel/>
            <a:headEnd type="none" w="sm" len="sm"/>
            <a:tailEnd type="none" w="sm" len="sm"/>
          </a:ln>
        </p:spPr>
      </p:cxnSp>
      <p:grpSp>
        <p:nvGrpSpPr>
          <p:cNvPr id="495" name="Google Shape;495;p59"/>
          <p:cNvGrpSpPr/>
          <p:nvPr/>
        </p:nvGrpSpPr>
        <p:grpSpPr>
          <a:xfrm>
            <a:off x="3831401" y="803612"/>
            <a:ext cx="4683949" cy="4190987"/>
            <a:chOff x="0" y="682"/>
            <a:chExt cx="6245265" cy="5587982"/>
          </a:xfrm>
        </p:grpSpPr>
        <p:sp>
          <p:nvSpPr>
            <p:cNvPr id="496" name="Google Shape;496;p59"/>
            <p:cNvSpPr/>
            <p:nvPr/>
          </p:nvSpPr>
          <p:spPr>
            <a:xfrm>
              <a:off x="0" y="682"/>
              <a:ext cx="6245265" cy="1596566"/>
            </a:xfrm>
            <a:prstGeom prst="roundRect">
              <a:avLst>
                <a:gd name="adj" fmla="val 10000"/>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7" name="Google Shape;497;p59"/>
            <p:cNvSpPr/>
            <p:nvPr/>
          </p:nvSpPr>
          <p:spPr>
            <a:xfrm>
              <a:off x="482961" y="359909"/>
              <a:ext cx="878111" cy="878111"/>
            </a:xfrm>
            <a:prstGeom prst="rect">
              <a:avLst/>
            </a:prstGeom>
            <a:blipFill rotWithShape="1">
              <a:blip r:embed="rId3">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8" name="Google Shape;498;p59"/>
            <p:cNvSpPr/>
            <p:nvPr/>
          </p:nvSpPr>
          <p:spPr>
            <a:xfrm>
              <a:off x="1844034" y="682"/>
              <a:ext cx="4401230" cy="15965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9" name="Google Shape;499;p59"/>
            <p:cNvSpPr txBox="1"/>
            <p:nvPr/>
          </p:nvSpPr>
          <p:spPr>
            <a:xfrm>
              <a:off x="1844034" y="682"/>
              <a:ext cx="4401230" cy="1596566"/>
            </a:xfrm>
            <a:prstGeom prst="rect">
              <a:avLst/>
            </a:prstGeom>
            <a:noFill/>
            <a:ln>
              <a:noFill/>
            </a:ln>
          </p:spPr>
          <p:txBody>
            <a:bodyPr spcFirstLastPara="1" wrap="square" lIns="126725" tIns="126725" rIns="126725" bIns="126725" anchor="ctr" anchorCtr="0">
              <a:noAutofit/>
            </a:bodyPr>
            <a:lstStyle/>
            <a:p>
              <a:pPr marL="0" marR="0" lvl="0" indent="0" algn="l" rtl="0">
                <a:lnSpc>
                  <a:spcPct val="100000"/>
                </a:lnSpc>
                <a:spcBef>
                  <a:spcPts val="0"/>
                </a:spcBef>
                <a:spcAft>
                  <a:spcPts val="0"/>
                </a:spcAft>
                <a:buClr>
                  <a:schemeClr val="dk1"/>
                </a:buClr>
                <a:buSzPts val="1900"/>
                <a:buFont typeface="Calibri"/>
                <a:buNone/>
              </a:pPr>
              <a:r>
                <a:rPr lang="pt-BR" sz="1900">
                  <a:solidFill>
                    <a:schemeClr val="dk1"/>
                  </a:solidFill>
                  <a:latin typeface="Calibri"/>
                  <a:ea typeface="Calibri"/>
                  <a:cs typeface="Calibri"/>
                  <a:sym typeface="Calibri"/>
                </a:rPr>
                <a:t>Melhorar sua compreensão em relação ao software.</a:t>
              </a:r>
              <a:endParaRPr sz="1900">
                <a:solidFill>
                  <a:schemeClr val="dk1"/>
                </a:solidFill>
                <a:latin typeface="Calibri"/>
                <a:ea typeface="Calibri"/>
                <a:cs typeface="Calibri"/>
                <a:sym typeface="Calibri"/>
              </a:endParaRPr>
            </a:p>
          </p:txBody>
        </p:sp>
        <p:sp>
          <p:nvSpPr>
            <p:cNvPr id="500" name="Google Shape;500;p59"/>
            <p:cNvSpPr/>
            <p:nvPr/>
          </p:nvSpPr>
          <p:spPr>
            <a:xfrm>
              <a:off x="0" y="1996390"/>
              <a:ext cx="6245265" cy="1596566"/>
            </a:xfrm>
            <a:prstGeom prst="roundRect">
              <a:avLst>
                <a:gd name="adj" fmla="val 10000"/>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1" name="Google Shape;501;p59"/>
            <p:cNvSpPr/>
            <p:nvPr/>
          </p:nvSpPr>
          <p:spPr>
            <a:xfrm>
              <a:off x="482961" y="2355617"/>
              <a:ext cx="878111" cy="878111"/>
            </a:xfrm>
            <a:prstGeom prst="rect">
              <a:avLst/>
            </a:prstGeom>
            <a:blipFill rotWithShape="1">
              <a:blip r:embed="rId4">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2" name="Google Shape;502;p59"/>
            <p:cNvSpPr/>
            <p:nvPr/>
          </p:nvSpPr>
          <p:spPr>
            <a:xfrm>
              <a:off x="1844034" y="1996390"/>
              <a:ext cx="4401230" cy="15965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3" name="Google Shape;503;p59"/>
            <p:cNvSpPr txBox="1"/>
            <p:nvPr/>
          </p:nvSpPr>
          <p:spPr>
            <a:xfrm>
              <a:off x="1844034" y="1996390"/>
              <a:ext cx="4401230" cy="1596566"/>
            </a:xfrm>
            <a:prstGeom prst="rect">
              <a:avLst/>
            </a:prstGeom>
            <a:noFill/>
            <a:ln>
              <a:noFill/>
            </a:ln>
          </p:spPr>
          <p:txBody>
            <a:bodyPr spcFirstLastPara="1" wrap="square" lIns="126725" tIns="126725" rIns="126725" bIns="126725" anchor="ctr" anchorCtr="0">
              <a:noAutofit/>
            </a:bodyPr>
            <a:lstStyle/>
            <a:p>
              <a:pPr marL="0" marR="0" lvl="0" indent="0" algn="l" rtl="0">
                <a:lnSpc>
                  <a:spcPct val="100000"/>
                </a:lnSpc>
                <a:spcBef>
                  <a:spcPts val="0"/>
                </a:spcBef>
                <a:spcAft>
                  <a:spcPts val="0"/>
                </a:spcAft>
                <a:buClr>
                  <a:schemeClr val="dk1"/>
                </a:buClr>
                <a:buSzPts val="1900"/>
                <a:buFont typeface="Calibri"/>
                <a:buNone/>
              </a:pPr>
              <a:r>
                <a:rPr lang="pt-BR" sz="1900">
                  <a:solidFill>
                    <a:schemeClr val="dk1"/>
                  </a:solidFill>
                  <a:latin typeface="Calibri"/>
                  <a:ea typeface="Calibri"/>
                  <a:cs typeface="Calibri"/>
                  <a:sym typeface="Calibri"/>
                </a:rPr>
                <a:t>Desenvolvimento do software em menor tempo.</a:t>
              </a:r>
              <a:endParaRPr sz="1900">
                <a:solidFill>
                  <a:schemeClr val="dk1"/>
                </a:solidFill>
                <a:latin typeface="Calibri"/>
                <a:ea typeface="Calibri"/>
                <a:cs typeface="Calibri"/>
                <a:sym typeface="Calibri"/>
              </a:endParaRPr>
            </a:p>
          </p:txBody>
        </p:sp>
        <p:sp>
          <p:nvSpPr>
            <p:cNvPr id="504" name="Google Shape;504;p59"/>
            <p:cNvSpPr/>
            <p:nvPr/>
          </p:nvSpPr>
          <p:spPr>
            <a:xfrm>
              <a:off x="0" y="3992098"/>
              <a:ext cx="6245265" cy="1596566"/>
            </a:xfrm>
            <a:prstGeom prst="roundRect">
              <a:avLst>
                <a:gd name="adj" fmla="val 10000"/>
              </a:avLst>
            </a:prstGeom>
            <a:solidFill>
              <a:srgbClr val="F2F2F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5" name="Google Shape;505;p59"/>
            <p:cNvSpPr/>
            <p:nvPr/>
          </p:nvSpPr>
          <p:spPr>
            <a:xfrm>
              <a:off x="482961" y="4351325"/>
              <a:ext cx="878111" cy="878111"/>
            </a:xfrm>
            <a:prstGeom prst="rect">
              <a:avLst/>
            </a:prstGeom>
            <a:blipFill rotWithShape="1">
              <a:blip r:embed="rId5">
                <a:alphaModFix/>
              </a:blip>
              <a:stretch>
                <a:fillRect/>
              </a:stretch>
            </a:blip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6" name="Google Shape;506;p59"/>
            <p:cNvSpPr/>
            <p:nvPr/>
          </p:nvSpPr>
          <p:spPr>
            <a:xfrm>
              <a:off x="1844034" y="3992098"/>
              <a:ext cx="4401230" cy="1596566"/>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07" name="Google Shape;507;p59"/>
            <p:cNvSpPr txBox="1"/>
            <p:nvPr/>
          </p:nvSpPr>
          <p:spPr>
            <a:xfrm>
              <a:off x="1844034" y="3992098"/>
              <a:ext cx="4401230" cy="1596566"/>
            </a:xfrm>
            <a:prstGeom prst="rect">
              <a:avLst/>
            </a:prstGeom>
            <a:noFill/>
            <a:ln>
              <a:noFill/>
            </a:ln>
          </p:spPr>
          <p:txBody>
            <a:bodyPr spcFirstLastPara="1" wrap="square" lIns="126725" tIns="126725" rIns="126725" bIns="126725" anchor="ctr" anchorCtr="0">
              <a:noAutofit/>
            </a:bodyPr>
            <a:lstStyle/>
            <a:p>
              <a:pPr marL="0" marR="0" lvl="0" indent="0" algn="l" rtl="0">
                <a:lnSpc>
                  <a:spcPct val="100000"/>
                </a:lnSpc>
                <a:spcBef>
                  <a:spcPts val="0"/>
                </a:spcBef>
                <a:spcAft>
                  <a:spcPts val="0"/>
                </a:spcAft>
                <a:buClr>
                  <a:schemeClr val="dk1"/>
                </a:buClr>
                <a:buSzPts val="1900"/>
                <a:buFont typeface="Calibri"/>
                <a:buNone/>
              </a:pPr>
              <a:r>
                <a:rPr lang="pt-BR" sz="1900">
                  <a:solidFill>
                    <a:schemeClr val="dk1"/>
                  </a:solidFill>
                  <a:latin typeface="Calibri"/>
                  <a:ea typeface="Calibri"/>
                  <a:cs typeface="Calibri"/>
                  <a:sym typeface="Calibri"/>
                </a:rPr>
                <a:t>Estabelecer um “idioma compartilhado” para se comunicar sobre software.</a:t>
              </a:r>
              <a:endParaRPr sz="1900">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1"/>
        <p:cNvGrpSpPr/>
        <p:nvPr/>
      </p:nvGrpSpPr>
      <p:grpSpPr>
        <a:xfrm>
          <a:off x="0" y="0"/>
          <a:ext cx="0" cy="0"/>
          <a:chOff x="0" y="0"/>
          <a:chExt cx="0" cy="0"/>
        </a:xfrm>
      </p:grpSpPr>
      <p:sp>
        <p:nvSpPr>
          <p:cNvPr id="512" name="Google Shape;512;p60"/>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513" name="Google Shape;513;p60"/>
          <p:cNvGrpSpPr/>
          <p:nvPr/>
        </p:nvGrpSpPr>
        <p:grpSpPr>
          <a:xfrm>
            <a:off x="1891743" y="-11983"/>
            <a:ext cx="5360514" cy="4407687"/>
            <a:chOff x="329184" y="-99107"/>
            <a:chExt cx="524256" cy="5876916"/>
          </a:xfrm>
        </p:grpSpPr>
        <p:cxnSp>
          <p:nvCxnSpPr>
            <p:cNvPr id="514" name="Google Shape;514;p60"/>
            <p:cNvCxnSpPr/>
            <p:nvPr/>
          </p:nvCxnSpPr>
          <p:spPr>
            <a:xfrm rot="10800000">
              <a:off x="329184" y="5777809"/>
              <a:ext cx="523824" cy="0"/>
            </a:xfrm>
            <a:prstGeom prst="straightConnector1">
              <a:avLst/>
            </a:prstGeom>
            <a:noFill/>
            <a:ln w="152400" cap="flat" cmpd="sng">
              <a:solidFill>
                <a:schemeClr val="accent4"/>
              </a:solidFill>
              <a:prstDash val="solid"/>
              <a:miter lim="800000"/>
              <a:headEnd type="none" w="sm" len="sm"/>
              <a:tailEnd type="none" w="sm" len="sm"/>
            </a:ln>
          </p:spPr>
        </p:cxnSp>
        <p:sp>
          <p:nvSpPr>
            <p:cNvPr id="515" name="Google Shape;515;p60"/>
            <p:cNvSpPr/>
            <p:nvPr/>
          </p:nvSpPr>
          <p:spPr>
            <a:xfrm>
              <a:off x="329184" y="-99107"/>
              <a:ext cx="524256" cy="563122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516" name="Google Shape;516;p60"/>
          <p:cNvSpPr/>
          <p:nvPr/>
        </p:nvSpPr>
        <p:spPr>
          <a:xfrm>
            <a:off x="447348" y="791789"/>
            <a:ext cx="8249304" cy="2518758"/>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17" name="Google Shape;517;p60"/>
          <p:cNvSpPr txBox="1">
            <a:spLocks noGrp="1"/>
          </p:cNvSpPr>
          <p:nvPr>
            <p:ph type="title"/>
          </p:nvPr>
        </p:nvSpPr>
        <p:spPr>
          <a:xfrm>
            <a:off x="1143000" y="1188512"/>
            <a:ext cx="6858000" cy="19138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5000"/>
              <a:buFont typeface="Calibri"/>
              <a:buNone/>
            </a:pPr>
            <a:r>
              <a:rPr lang="pt-BR" sz="5000">
                <a:solidFill>
                  <a:schemeClr val="dk1"/>
                </a:solidFill>
                <a:latin typeface="Calibri"/>
                <a:ea typeface="Calibri"/>
                <a:cs typeface="Calibri"/>
                <a:sym typeface="Calibri"/>
              </a:rPr>
              <a:t>Arquitetura Hexagonal</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61"/>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523" name="Google Shape;523;p61"/>
          <p:cNvGrpSpPr/>
          <p:nvPr/>
        </p:nvGrpSpPr>
        <p:grpSpPr>
          <a:xfrm>
            <a:off x="0" y="812613"/>
            <a:ext cx="266397" cy="505095"/>
            <a:chOff x="0" y="823811"/>
            <a:chExt cx="355196" cy="673460"/>
          </a:xfrm>
        </p:grpSpPr>
        <p:sp>
          <p:nvSpPr>
            <p:cNvPr id="524" name="Google Shape;524;p61"/>
            <p:cNvSpPr/>
            <p:nvPr/>
          </p:nvSpPr>
          <p:spPr>
            <a:xfrm>
              <a:off x="0" y="823811"/>
              <a:ext cx="87363" cy="673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25" name="Google Shape;525;p61"/>
            <p:cNvSpPr/>
            <p:nvPr/>
          </p:nvSpPr>
          <p:spPr>
            <a:xfrm>
              <a:off x="159341" y="823811"/>
              <a:ext cx="195855" cy="67346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526" name="Google Shape;526;p61"/>
          <p:cNvSpPr/>
          <p:nvPr/>
        </p:nvSpPr>
        <p:spPr>
          <a:xfrm flipH="1">
            <a:off x="498814" y="1567927"/>
            <a:ext cx="3223260" cy="2057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27" name="Google Shape;527;p61"/>
          <p:cNvSpPr txBox="1">
            <a:spLocks noGrp="1"/>
          </p:cNvSpPr>
          <p:nvPr>
            <p:ph type="body" idx="1"/>
          </p:nvPr>
        </p:nvSpPr>
        <p:spPr>
          <a:xfrm>
            <a:off x="443039" y="1747879"/>
            <a:ext cx="3419569" cy="2984689"/>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500"/>
              <a:buNone/>
            </a:pPr>
            <a:r>
              <a:rPr lang="pt-BR" sz="1500"/>
              <a:t>Arquitetura hexagonal, ou arquitetura portas e adaptadores, foi desenvolvida por Alistair Cockburn em 2005, como alternativa a arquitetura de 4 camadas.</a:t>
            </a:r>
            <a:endParaRPr sz="1100"/>
          </a:p>
          <a:p>
            <a:pPr marL="0" lvl="0" indent="0" algn="l" rtl="0">
              <a:lnSpc>
                <a:spcPct val="90000"/>
              </a:lnSpc>
              <a:spcBef>
                <a:spcPts val="800"/>
              </a:spcBef>
              <a:spcAft>
                <a:spcPts val="0"/>
              </a:spcAft>
              <a:buClr>
                <a:schemeClr val="dk1"/>
              </a:buClr>
              <a:buSzPts val="1500"/>
              <a:buNone/>
            </a:pPr>
            <a:r>
              <a:rPr lang="pt-BR" sz="1500"/>
              <a:t>Artigo de  lançamento: https://wiki.c2.com/?HexagonalArchitecture</a:t>
            </a:r>
            <a:endParaRPr sz="1100"/>
          </a:p>
        </p:txBody>
      </p:sp>
      <p:sp>
        <p:nvSpPr>
          <p:cNvPr id="528" name="Google Shape;528;p61"/>
          <p:cNvSpPr/>
          <p:nvPr/>
        </p:nvSpPr>
        <p:spPr>
          <a:xfrm flipH="1">
            <a:off x="8023253" y="0"/>
            <a:ext cx="1120748" cy="51435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29" name="Google Shape;529;p61"/>
          <p:cNvSpPr/>
          <p:nvPr/>
        </p:nvSpPr>
        <p:spPr>
          <a:xfrm>
            <a:off x="4264358" y="385390"/>
            <a:ext cx="4507025" cy="4375933"/>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530" name="Google Shape;530;p61"/>
          <p:cNvPicPr preferRelativeResize="0"/>
          <p:nvPr/>
        </p:nvPicPr>
        <p:blipFill rotWithShape="1">
          <a:blip r:embed="rId3">
            <a:alphaModFix/>
          </a:blip>
          <a:srcRect t="19356" b="10605"/>
          <a:stretch/>
        </p:blipFill>
        <p:spPr>
          <a:xfrm>
            <a:off x="4483341" y="599514"/>
            <a:ext cx="4069057" cy="3944472"/>
          </a:xfrm>
          <a:prstGeom prst="rect">
            <a:avLst/>
          </a:prstGeom>
          <a:noFill/>
          <a:ln>
            <a:noFill/>
          </a:ln>
        </p:spPr>
      </p:pic>
      <p:sp>
        <p:nvSpPr>
          <p:cNvPr id="531" name="Google Shape;531;p61"/>
          <p:cNvSpPr txBox="1"/>
          <p:nvPr/>
        </p:nvSpPr>
        <p:spPr>
          <a:xfrm>
            <a:off x="5949854" y="4502613"/>
            <a:ext cx="1466074"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500">
                <a:solidFill>
                  <a:schemeClr val="dk1"/>
                </a:solidFill>
                <a:latin typeface="Calibri"/>
                <a:ea typeface="Calibri"/>
                <a:cs typeface="Calibri"/>
                <a:sym typeface="Calibri"/>
              </a:rPr>
              <a:t>Alistair Cockburn</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pic>
        <p:nvPicPr>
          <p:cNvPr id="536" name="Google Shape;536;p62"/>
          <p:cNvPicPr preferRelativeResize="0"/>
          <p:nvPr/>
        </p:nvPicPr>
        <p:blipFill rotWithShape="1">
          <a:blip r:embed="rId3">
            <a:alphaModFix/>
          </a:blip>
          <a:srcRect/>
          <a:stretch/>
        </p:blipFill>
        <p:spPr>
          <a:xfrm>
            <a:off x="653930" y="1917378"/>
            <a:ext cx="2647323" cy="2565235"/>
          </a:xfrm>
          <a:prstGeom prst="rect">
            <a:avLst/>
          </a:prstGeom>
          <a:noFill/>
          <a:ln>
            <a:noFill/>
          </a:ln>
        </p:spPr>
      </p:pic>
      <p:sp>
        <p:nvSpPr>
          <p:cNvPr id="537" name="Google Shape;537;p62"/>
          <p:cNvSpPr txBox="1"/>
          <p:nvPr/>
        </p:nvSpPr>
        <p:spPr>
          <a:xfrm>
            <a:off x="1156448" y="1489929"/>
            <a:ext cx="2149781"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400">
                <a:solidFill>
                  <a:schemeClr val="dk1"/>
                </a:solidFill>
                <a:latin typeface="Calibri"/>
                <a:ea typeface="Calibri"/>
                <a:cs typeface="Calibri"/>
                <a:sym typeface="Calibri"/>
              </a:rPr>
              <a:t>Arch: 4 camadas</a:t>
            </a:r>
            <a:endParaRPr sz="1100"/>
          </a:p>
        </p:txBody>
      </p:sp>
      <p:sp>
        <p:nvSpPr>
          <p:cNvPr id="538" name="Google Shape;538;p62"/>
          <p:cNvSpPr txBox="1"/>
          <p:nvPr/>
        </p:nvSpPr>
        <p:spPr>
          <a:xfrm>
            <a:off x="5699277" y="1489929"/>
            <a:ext cx="2149781" cy="276999"/>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400">
                <a:solidFill>
                  <a:schemeClr val="dk1"/>
                </a:solidFill>
                <a:latin typeface="Calibri"/>
                <a:ea typeface="Calibri"/>
                <a:cs typeface="Calibri"/>
                <a:sym typeface="Calibri"/>
              </a:rPr>
              <a:t>Arch: Hexagonal</a:t>
            </a:r>
            <a:endParaRPr sz="1100"/>
          </a:p>
        </p:txBody>
      </p:sp>
      <p:pic>
        <p:nvPicPr>
          <p:cNvPr id="539" name="Google Shape;539;p62" descr="Arquitetura Hexagonal « Fernando Franzini Blog"/>
          <p:cNvPicPr preferRelativeResize="0"/>
          <p:nvPr/>
        </p:nvPicPr>
        <p:blipFill rotWithShape="1">
          <a:blip r:embed="rId4">
            <a:alphaModFix/>
          </a:blip>
          <a:srcRect/>
          <a:stretch/>
        </p:blipFill>
        <p:spPr>
          <a:xfrm>
            <a:off x="5008776" y="1917378"/>
            <a:ext cx="2840282" cy="2565235"/>
          </a:xfrm>
          <a:prstGeom prst="rect">
            <a:avLst/>
          </a:prstGeom>
          <a:noFill/>
          <a:ln>
            <a:noFill/>
          </a:ln>
        </p:spPr>
      </p:pic>
      <p:sp>
        <p:nvSpPr>
          <p:cNvPr id="540" name="Google Shape;540;p62"/>
          <p:cNvSpPr txBox="1"/>
          <p:nvPr/>
        </p:nvSpPr>
        <p:spPr>
          <a:xfrm>
            <a:off x="2881032" y="316006"/>
            <a:ext cx="3381935"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2700">
                <a:solidFill>
                  <a:schemeClr val="dk1"/>
                </a:solidFill>
                <a:latin typeface="Calibri"/>
                <a:ea typeface="Calibri"/>
                <a:cs typeface="Calibri"/>
                <a:sym typeface="Calibri"/>
              </a:rPr>
              <a:t>Arquitetura Hexagonal</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3"/>
          <p:cNvSpPr txBox="1"/>
          <p:nvPr/>
        </p:nvSpPr>
        <p:spPr>
          <a:xfrm>
            <a:off x="2881032" y="369794"/>
            <a:ext cx="3381935"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2700">
                <a:solidFill>
                  <a:schemeClr val="dk1"/>
                </a:solidFill>
                <a:latin typeface="Calibri"/>
                <a:ea typeface="Calibri"/>
                <a:cs typeface="Calibri"/>
                <a:sym typeface="Calibri"/>
              </a:rPr>
              <a:t>Arquitetura Hexagonal</a:t>
            </a:r>
            <a:endParaRPr sz="1100"/>
          </a:p>
        </p:txBody>
      </p:sp>
      <p:sp>
        <p:nvSpPr>
          <p:cNvPr id="546" name="Google Shape;546;p63"/>
          <p:cNvSpPr/>
          <p:nvPr/>
        </p:nvSpPr>
        <p:spPr>
          <a:xfrm>
            <a:off x="1223683" y="1664074"/>
            <a:ext cx="1916206" cy="1815352"/>
          </a:xfrm>
          <a:prstGeom prst="hexagon">
            <a:avLst>
              <a:gd name="adj" fmla="val 25000"/>
              <a:gd name="vf" fmla="val 11547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1400">
                <a:solidFill>
                  <a:schemeClr val="lt1"/>
                </a:solidFill>
                <a:latin typeface="Calibri"/>
                <a:ea typeface="Calibri"/>
                <a:cs typeface="Calibri"/>
                <a:sym typeface="Calibri"/>
              </a:rPr>
              <a:t>Domain (Core)</a:t>
            </a:r>
            <a:endParaRPr sz="1100"/>
          </a:p>
        </p:txBody>
      </p:sp>
      <p:sp>
        <p:nvSpPr>
          <p:cNvPr id="547" name="Google Shape;547;p63"/>
          <p:cNvSpPr txBox="1"/>
          <p:nvPr/>
        </p:nvSpPr>
        <p:spPr>
          <a:xfrm>
            <a:off x="4377017" y="1844628"/>
            <a:ext cx="2702859" cy="1454244"/>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Camada responsável por receber as regras de negócio, independe de qualquer biblioteca *externa*.</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64"/>
          <p:cNvSpPr txBox="1"/>
          <p:nvPr/>
        </p:nvSpPr>
        <p:spPr>
          <a:xfrm>
            <a:off x="2881032" y="369794"/>
            <a:ext cx="3381935"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2700">
                <a:solidFill>
                  <a:schemeClr val="dk1"/>
                </a:solidFill>
                <a:latin typeface="Calibri"/>
                <a:ea typeface="Calibri"/>
                <a:cs typeface="Calibri"/>
                <a:sym typeface="Calibri"/>
              </a:rPr>
              <a:t>Arquitetura Hexagonal</a:t>
            </a:r>
            <a:endParaRPr sz="1100"/>
          </a:p>
        </p:txBody>
      </p:sp>
      <p:sp>
        <p:nvSpPr>
          <p:cNvPr id="553" name="Google Shape;553;p64"/>
          <p:cNvSpPr/>
          <p:nvPr/>
        </p:nvSpPr>
        <p:spPr>
          <a:xfrm>
            <a:off x="1223683" y="1664074"/>
            <a:ext cx="1916206" cy="1815352"/>
          </a:xfrm>
          <a:prstGeom prst="hexagon">
            <a:avLst>
              <a:gd name="adj" fmla="val 25000"/>
              <a:gd name="vf" fmla="val 115470"/>
            </a:avLst>
          </a:prstGeom>
          <a:solidFill>
            <a:srgbClr val="FF000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1400">
                <a:solidFill>
                  <a:schemeClr val="lt1"/>
                </a:solidFill>
                <a:latin typeface="Calibri"/>
                <a:ea typeface="Calibri"/>
                <a:cs typeface="Calibri"/>
                <a:sym typeface="Calibri"/>
              </a:rPr>
              <a:t>Application</a:t>
            </a:r>
            <a:endParaRPr sz="1100"/>
          </a:p>
        </p:txBody>
      </p:sp>
      <p:sp>
        <p:nvSpPr>
          <p:cNvPr id="554" name="Google Shape;554;p64"/>
          <p:cNvSpPr txBox="1"/>
          <p:nvPr/>
        </p:nvSpPr>
        <p:spPr>
          <a:xfrm>
            <a:off x="4377017" y="1844628"/>
            <a:ext cx="2702859" cy="2285241"/>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Camada responsável por receber os casos de usos, através de inversão de dependência, ela irá processar as regras de negócio de acordo com os inputs recebido pelos adaptadores. </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5"/>
          <p:cNvSpPr txBox="1"/>
          <p:nvPr/>
        </p:nvSpPr>
        <p:spPr>
          <a:xfrm>
            <a:off x="2881032" y="369794"/>
            <a:ext cx="3381935"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2700">
                <a:solidFill>
                  <a:schemeClr val="dk1"/>
                </a:solidFill>
                <a:latin typeface="Calibri"/>
                <a:ea typeface="Calibri"/>
                <a:cs typeface="Calibri"/>
                <a:sym typeface="Calibri"/>
              </a:rPr>
              <a:t>Arquitetura Hexagonal</a:t>
            </a:r>
            <a:endParaRPr sz="1100"/>
          </a:p>
        </p:txBody>
      </p:sp>
      <p:sp>
        <p:nvSpPr>
          <p:cNvPr id="560" name="Google Shape;560;p65"/>
          <p:cNvSpPr/>
          <p:nvPr/>
        </p:nvSpPr>
        <p:spPr>
          <a:xfrm>
            <a:off x="1223683" y="1664074"/>
            <a:ext cx="1916206" cy="1815352"/>
          </a:xfrm>
          <a:prstGeom prst="hexagon">
            <a:avLst>
              <a:gd name="adj" fmla="val 25000"/>
              <a:gd name="vf" fmla="val 115470"/>
            </a:avLst>
          </a:prstGeom>
          <a:solidFill>
            <a:srgbClr val="00206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1400">
                <a:solidFill>
                  <a:schemeClr val="lt1"/>
                </a:solidFill>
                <a:latin typeface="Calibri"/>
                <a:ea typeface="Calibri"/>
                <a:cs typeface="Calibri"/>
                <a:sym typeface="Calibri"/>
              </a:rPr>
              <a:t>Adapter &amp;&amp; Port</a:t>
            </a:r>
            <a:endParaRPr sz="1400">
              <a:solidFill>
                <a:schemeClr val="lt1"/>
              </a:solidFill>
              <a:latin typeface="Calibri"/>
              <a:ea typeface="Calibri"/>
              <a:cs typeface="Calibri"/>
              <a:sym typeface="Calibri"/>
            </a:endParaRPr>
          </a:p>
        </p:txBody>
      </p:sp>
      <p:sp>
        <p:nvSpPr>
          <p:cNvPr id="561" name="Google Shape;561;p65"/>
          <p:cNvSpPr txBox="1"/>
          <p:nvPr/>
        </p:nvSpPr>
        <p:spPr>
          <a:xfrm>
            <a:off x="4446226" y="1215454"/>
            <a:ext cx="2702859" cy="3393236"/>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800">
                <a:solidFill>
                  <a:schemeClr val="dk1"/>
                </a:solidFill>
                <a:latin typeface="Calibri"/>
                <a:ea typeface="Calibri"/>
                <a:cs typeface="Calibri"/>
                <a:sym typeface="Calibri"/>
              </a:rPr>
              <a:t>Camada responsável por receber os inputs do mundo externo, API, MQTT, e-mail etc.  Usar as portas (interfaces) nas quais convertem o input que é entregue para a camada application, processado e entregue novamente para os adaptadores de saída.</a:t>
            </a:r>
            <a:endParaRPr sz="1100"/>
          </a:p>
          <a:p>
            <a:pPr marL="0" marR="0" lvl="0" indent="0" algn="l" rtl="0">
              <a:spcBef>
                <a:spcPts val="0"/>
              </a:spcBef>
              <a:spcAft>
                <a:spcPts val="0"/>
              </a:spcAft>
              <a:buNone/>
            </a:pPr>
            <a:r>
              <a:rPr lang="pt-BR" sz="1800" b="1">
                <a:solidFill>
                  <a:schemeClr val="dk1"/>
                </a:solidFill>
                <a:latin typeface="Calibri"/>
                <a:ea typeface="Calibri"/>
                <a:cs typeface="Calibri"/>
                <a:sym typeface="Calibri"/>
              </a:rPr>
              <a:t>Obs: Framework está nessa camada.</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8"/>
        <p:cNvGrpSpPr/>
        <p:nvPr/>
      </p:nvGrpSpPr>
      <p:grpSpPr>
        <a:xfrm>
          <a:off x="0" y="0"/>
          <a:ext cx="0" cy="0"/>
          <a:chOff x="0" y="0"/>
          <a:chExt cx="0" cy="0"/>
        </a:xfrm>
      </p:grpSpPr>
      <p:sp>
        <p:nvSpPr>
          <p:cNvPr id="179" name="Google Shape;179;p30"/>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180" name="Google Shape;180;p30"/>
          <p:cNvGrpSpPr/>
          <p:nvPr/>
        </p:nvGrpSpPr>
        <p:grpSpPr>
          <a:xfrm>
            <a:off x="1891743" y="-11983"/>
            <a:ext cx="5360514" cy="4407687"/>
            <a:chOff x="329184" y="-99107"/>
            <a:chExt cx="524256" cy="5876916"/>
          </a:xfrm>
        </p:grpSpPr>
        <p:cxnSp>
          <p:nvCxnSpPr>
            <p:cNvPr id="181" name="Google Shape;181;p30"/>
            <p:cNvCxnSpPr/>
            <p:nvPr/>
          </p:nvCxnSpPr>
          <p:spPr>
            <a:xfrm rot="10800000">
              <a:off x="329184" y="5777809"/>
              <a:ext cx="523824" cy="0"/>
            </a:xfrm>
            <a:prstGeom prst="straightConnector1">
              <a:avLst/>
            </a:prstGeom>
            <a:noFill/>
            <a:ln w="152400" cap="flat" cmpd="sng">
              <a:solidFill>
                <a:schemeClr val="accent4"/>
              </a:solidFill>
              <a:prstDash val="solid"/>
              <a:miter lim="800000"/>
              <a:headEnd type="none" w="sm" len="sm"/>
              <a:tailEnd type="none" w="sm" len="sm"/>
            </a:ln>
          </p:spPr>
        </p:cxnSp>
        <p:sp>
          <p:nvSpPr>
            <p:cNvPr id="182" name="Google Shape;182;p30"/>
            <p:cNvSpPr/>
            <p:nvPr/>
          </p:nvSpPr>
          <p:spPr>
            <a:xfrm>
              <a:off x="329184" y="-99107"/>
              <a:ext cx="524256" cy="563122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183" name="Google Shape;183;p30"/>
          <p:cNvSpPr/>
          <p:nvPr/>
        </p:nvSpPr>
        <p:spPr>
          <a:xfrm>
            <a:off x="447348" y="791789"/>
            <a:ext cx="8249304" cy="2518758"/>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84" name="Google Shape;184;p30"/>
          <p:cNvSpPr txBox="1">
            <a:spLocks noGrp="1"/>
          </p:cNvSpPr>
          <p:nvPr>
            <p:ph type="title"/>
          </p:nvPr>
        </p:nvSpPr>
        <p:spPr>
          <a:xfrm>
            <a:off x="1143000" y="1188512"/>
            <a:ext cx="6858000" cy="1913872"/>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5000"/>
              <a:buFont typeface="Calibri"/>
              <a:buNone/>
            </a:pPr>
            <a:r>
              <a:rPr lang="pt-BR" sz="5000">
                <a:solidFill>
                  <a:schemeClr val="dk1"/>
                </a:solidFill>
                <a:latin typeface="Calibri"/>
                <a:ea typeface="Calibri"/>
                <a:cs typeface="Calibri"/>
                <a:sym typeface="Calibri"/>
              </a:rPr>
              <a:t>O que é arquitetura?</a:t>
            </a:r>
            <a:br>
              <a:rPr lang="pt-BR" sz="5000">
                <a:solidFill>
                  <a:schemeClr val="dk1"/>
                </a:solidFill>
                <a:latin typeface="Calibri"/>
                <a:ea typeface="Calibri"/>
                <a:cs typeface="Calibri"/>
                <a:sym typeface="Calibri"/>
              </a:rPr>
            </a:br>
            <a:r>
              <a:rPr lang="pt-BR" sz="5000">
                <a:solidFill>
                  <a:schemeClr val="dk1"/>
                </a:solidFill>
                <a:latin typeface="Calibri"/>
                <a:ea typeface="Calibri"/>
                <a:cs typeface="Calibri"/>
                <a:sym typeface="Calibri"/>
              </a:rPr>
              <a:t>Arquitetura x Design?</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66"/>
          <p:cNvSpPr txBox="1"/>
          <p:nvPr/>
        </p:nvSpPr>
        <p:spPr>
          <a:xfrm>
            <a:off x="2881032" y="369794"/>
            <a:ext cx="3381935" cy="484748"/>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2700">
                <a:solidFill>
                  <a:schemeClr val="dk1"/>
                </a:solidFill>
                <a:latin typeface="Calibri"/>
                <a:ea typeface="Calibri"/>
                <a:cs typeface="Calibri"/>
                <a:sym typeface="Calibri"/>
              </a:rPr>
              <a:t>Arquitetura Hexagonal</a:t>
            </a:r>
            <a:endParaRPr sz="1100"/>
          </a:p>
        </p:txBody>
      </p:sp>
      <p:sp>
        <p:nvSpPr>
          <p:cNvPr id="567" name="Google Shape;567;p66"/>
          <p:cNvSpPr/>
          <p:nvPr/>
        </p:nvSpPr>
        <p:spPr>
          <a:xfrm>
            <a:off x="2881032" y="1532965"/>
            <a:ext cx="3267636" cy="2763371"/>
          </a:xfrm>
          <a:prstGeom prst="hexagon">
            <a:avLst>
              <a:gd name="adj" fmla="val 25000"/>
              <a:gd name="vf" fmla="val 115470"/>
            </a:avLst>
          </a:prstGeom>
          <a:solidFill>
            <a:srgbClr val="00206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68" name="Google Shape;568;p66"/>
          <p:cNvSpPr/>
          <p:nvPr/>
        </p:nvSpPr>
        <p:spPr>
          <a:xfrm>
            <a:off x="3297891" y="1916205"/>
            <a:ext cx="2386853" cy="2124635"/>
          </a:xfrm>
          <a:prstGeom prst="hexagon">
            <a:avLst>
              <a:gd name="adj" fmla="val 25000"/>
              <a:gd name="vf" fmla="val 115470"/>
            </a:avLst>
          </a:prstGeom>
          <a:solidFill>
            <a:srgbClr val="FF000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1400">
                <a:solidFill>
                  <a:schemeClr val="lt1"/>
                </a:solidFill>
                <a:latin typeface="Calibri"/>
                <a:ea typeface="Calibri"/>
                <a:cs typeface="Calibri"/>
                <a:sym typeface="Calibri"/>
              </a:rPr>
              <a:t>                      a</a:t>
            </a:r>
            <a:endParaRPr sz="1100"/>
          </a:p>
        </p:txBody>
      </p:sp>
      <p:sp>
        <p:nvSpPr>
          <p:cNvPr id="569" name="Google Shape;569;p66"/>
          <p:cNvSpPr/>
          <p:nvPr/>
        </p:nvSpPr>
        <p:spPr>
          <a:xfrm>
            <a:off x="3741643" y="2312893"/>
            <a:ext cx="1499347" cy="1331259"/>
          </a:xfrm>
          <a:prstGeom prst="hexagon">
            <a:avLst>
              <a:gd name="adj" fmla="val 25000"/>
              <a:gd name="vf" fmla="val 115470"/>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570" name="Google Shape;570;p66" descr="Banco de dados com preenchimento sólido"/>
          <p:cNvPicPr preferRelativeResize="0"/>
          <p:nvPr/>
        </p:nvPicPr>
        <p:blipFill rotWithShape="1">
          <a:blip r:embed="rId3">
            <a:alphaModFix/>
          </a:blip>
          <a:srcRect/>
          <a:stretch/>
        </p:blipFill>
        <p:spPr>
          <a:xfrm>
            <a:off x="1418665" y="3953436"/>
            <a:ext cx="685800" cy="685800"/>
          </a:xfrm>
          <a:prstGeom prst="rect">
            <a:avLst/>
          </a:prstGeom>
          <a:noFill/>
          <a:ln>
            <a:noFill/>
          </a:ln>
        </p:spPr>
      </p:pic>
      <p:pic>
        <p:nvPicPr>
          <p:cNvPr id="571" name="Google Shape;571;p66"/>
          <p:cNvPicPr preferRelativeResize="0"/>
          <p:nvPr/>
        </p:nvPicPr>
        <p:blipFill rotWithShape="1">
          <a:blip r:embed="rId4">
            <a:alphaModFix/>
          </a:blip>
          <a:srcRect/>
          <a:stretch/>
        </p:blipFill>
        <p:spPr>
          <a:xfrm>
            <a:off x="1303486" y="1264023"/>
            <a:ext cx="916158" cy="820270"/>
          </a:xfrm>
          <a:prstGeom prst="rect">
            <a:avLst/>
          </a:prstGeom>
          <a:noFill/>
          <a:ln>
            <a:noFill/>
          </a:ln>
        </p:spPr>
      </p:pic>
      <p:pic>
        <p:nvPicPr>
          <p:cNvPr id="572" name="Google Shape;572;p66" descr="E-mail com preenchimento sólido"/>
          <p:cNvPicPr preferRelativeResize="0"/>
          <p:nvPr/>
        </p:nvPicPr>
        <p:blipFill rotWithShape="1">
          <a:blip r:embed="rId5">
            <a:alphaModFix/>
          </a:blip>
          <a:srcRect/>
          <a:stretch/>
        </p:blipFill>
        <p:spPr>
          <a:xfrm>
            <a:off x="7148423" y="2571750"/>
            <a:ext cx="685800" cy="685800"/>
          </a:xfrm>
          <a:prstGeom prst="rect">
            <a:avLst/>
          </a:prstGeom>
          <a:noFill/>
          <a:ln>
            <a:noFill/>
          </a:ln>
        </p:spPr>
      </p:pic>
      <p:sp>
        <p:nvSpPr>
          <p:cNvPr id="573" name="Google Shape;573;p66"/>
          <p:cNvSpPr/>
          <p:nvPr/>
        </p:nvSpPr>
        <p:spPr>
          <a:xfrm rot="1864069">
            <a:off x="2311641" y="2029854"/>
            <a:ext cx="526918" cy="311072"/>
          </a:xfrm>
          <a:prstGeom prst="rightArrow">
            <a:avLst>
              <a:gd name="adj1" fmla="val 50000"/>
              <a:gd name="adj2" fmla="val 50000"/>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74" name="Google Shape;574;p66"/>
          <p:cNvSpPr/>
          <p:nvPr/>
        </p:nvSpPr>
        <p:spPr>
          <a:xfrm rot="-1600792">
            <a:off x="2257865" y="3981211"/>
            <a:ext cx="526918" cy="311072"/>
          </a:xfrm>
          <a:prstGeom prst="rightArrow">
            <a:avLst>
              <a:gd name="adj1" fmla="val 50000"/>
              <a:gd name="adj2" fmla="val 50000"/>
            </a:avLst>
          </a:prstGeom>
          <a:solidFill>
            <a:srgbClr val="7F7F7F"/>
          </a:solidFill>
          <a:ln w="12700" cap="flat" cmpd="sng">
            <a:solidFill>
              <a:srgbClr val="78787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75" name="Google Shape;575;p66"/>
          <p:cNvSpPr/>
          <p:nvPr/>
        </p:nvSpPr>
        <p:spPr>
          <a:xfrm rot="10800000">
            <a:off x="6421040" y="2843235"/>
            <a:ext cx="526918" cy="311072"/>
          </a:xfrm>
          <a:prstGeom prst="rightArrow">
            <a:avLst>
              <a:gd name="adj1" fmla="val 50000"/>
              <a:gd name="adj2" fmla="val 50000"/>
            </a:avLst>
          </a:prstGeom>
          <a:solidFill>
            <a:schemeClr val="accent3"/>
          </a:solidFill>
          <a:ln w="12700" cap="flat" cmpd="sng">
            <a:solidFill>
              <a:srgbClr val="787878"/>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76" name="Google Shape;576;p66"/>
          <p:cNvSpPr/>
          <p:nvPr/>
        </p:nvSpPr>
        <p:spPr>
          <a:xfrm rot="1587326">
            <a:off x="3014362" y="2527814"/>
            <a:ext cx="719458" cy="350435"/>
          </a:xfrm>
          <a:prstGeom prst="leftRightArrow">
            <a:avLst>
              <a:gd name="adj1" fmla="val 50000"/>
              <a:gd name="adj2" fmla="val 50000"/>
            </a:avLst>
          </a:prstGeom>
          <a:solidFill>
            <a:srgbClr val="7F7F7F"/>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77" name="Google Shape;577;p66"/>
          <p:cNvSpPr/>
          <p:nvPr/>
        </p:nvSpPr>
        <p:spPr>
          <a:xfrm rot="-1760245">
            <a:off x="3173485" y="3362789"/>
            <a:ext cx="719459" cy="350435"/>
          </a:xfrm>
          <a:prstGeom prst="leftRightArrow">
            <a:avLst>
              <a:gd name="adj1" fmla="val 50000"/>
              <a:gd name="adj2" fmla="val 50000"/>
            </a:avLst>
          </a:prstGeom>
          <a:solidFill>
            <a:srgbClr val="7F7F7F"/>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78" name="Google Shape;578;p66"/>
          <p:cNvSpPr/>
          <p:nvPr/>
        </p:nvSpPr>
        <p:spPr>
          <a:xfrm>
            <a:off x="5317222" y="2823554"/>
            <a:ext cx="719458" cy="350435"/>
          </a:xfrm>
          <a:prstGeom prst="leftRightArrow">
            <a:avLst>
              <a:gd name="adj1" fmla="val 50000"/>
              <a:gd name="adj2" fmla="val 50000"/>
            </a:avLst>
          </a:prstGeom>
          <a:solidFill>
            <a:srgbClr val="7F7F7F"/>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79" name="Google Shape;579;p66"/>
          <p:cNvSpPr/>
          <p:nvPr/>
        </p:nvSpPr>
        <p:spPr>
          <a:xfrm>
            <a:off x="6810056" y="1768781"/>
            <a:ext cx="186085" cy="201335"/>
          </a:xfrm>
          <a:prstGeom prst="round1Rect">
            <a:avLst>
              <a:gd name="adj" fmla="val 16667"/>
            </a:avLst>
          </a:prstGeom>
          <a:solidFill>
            <a:schemeClr val="accent2"/>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0" name="Google Shape;580;p66"/>
          <p:cNvSpPr/>
          <p:nvPr/>
        </p:nvSpPr>
        <p:spPr>
          <a:xfrm>
            <a:off x="6798798" y="1095812"/>
            <a:ext cx="186085" cy="201335"/>
          </a:xfrm>
          <a:prstGeom prst="round1Rect">
            <a:avLst>
              <a:gd name="adj" fmla="val 16667"/>
            </a:avLst>
          </a:prstGeom>
          <a:solidFill>
            <a:srgbClr val="00206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1" name="Google Shape;581;p66"/>
          <p:cNvSpPr/>
          <p:nvPr/>
        </p:nvSpPr>
        <p:spPr>
          <a:xfrm>
            <a:off x="6798798" y="1432297"/>
            <a:ext cx="186085" cy="201335"/>
          </a:xfrm>
          <a:prstGeom prst="round1Rect">
            <a:avLst>
              <a:gd name="adj" fmla="val 16667"/>
            </a:avLst>
          </a:prstGeom>
          <a:solidFill>
            <a:srgbClr val="FF000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2" name="Google Shape;582;p66"/>
          <p:cNvSpPr txBox="1"/>
          <p:nvPr/>
        </p:nvSpPr>
        <p:spPr>
          <a:xfrm>
            <a:off x="7304713" y="1095812"/>
            <a:ext cx="1019263"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100">
                <a:solidFill>
                  <a:schemeClr val="dk1"/>
                </a:solidFill>
                <a:latin typeface="Calibri"/>
                <a:ea typeface="Calibri"/>
                <a:cs typeface="Calibri"/>
                <a:sym typeface="Calibri"/>
              </a:rPr>
              <a:t>Adapter</a:t>
            </a:r>
            <a:endParaRPr sz="1100"/>
          </a:p>
        </p:txBody>
      </p:sp>
      <p:sp>
        <p:nvSpPr>
          <p:cNvPr id="583" name="Google Shape;583;p66"/>
          <p:cNvSpPr txBox="1"/>
          <p:nvPr/>
        </p:nvSpPr>
        <p:spPr>
          <a:xfrm>
            <a:off x="7304713" y="1417547"/>
            <a:ext cx="1528895"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100">
                <a:solidFill>
                  <a:schemeClr val="dk1"/>
                </a:solidFill>
                <a:latin typeface="Calibri"/>
                <a:ea typeface="Calibri"/>
                <a:cs typeface="Calibri"/>
                <a:sym typeface="Calibri"/>
              </a:rPr>
              <a:t>Application (Use Case)</a:t>
            </a:r>
            <a:endParaRPr sz="1100"/>
          </a:p>
        </p:txBody>
      </p:sp>
      <p:sp>
        <p:nvSpPr>
          <p:cNvPr id="584" name="Google Shape;584;p66"/>
          <p:cNvSpPr txBox="1"/>
          <p:nvPr/>
        </p:nvSpPr>
        <p:spPr>
          <a:xfrm>
            <a:off x="7304712" y="1739284"/>
            <a:ext cx="1019263"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100">
                <a:solidFill>
                  <a:schemeClr val="dk1"/>
                </a:solidFill>
                <a:latin typeface="Calibri"/>
                <a:ea typeface="Calibri"/>
                <a:cs typeface="Calibri"/>
                <a:sym typeface="Calibri"/>
              </a:rPr>
              <a:t>Core</a:t>
            </a:r>
            <a:endParaRPr sz="1100"/>
          </a:p>
        </p:txBody>
      </p:sp>
      <p:sp>
        <p:nvSpPr>
          <p:cNvPr id="585" name="Google Shape;585;p66"/>
          <p:cNvSpPr/>
          <p:nvPr/>
        </p:nvSpPr>
        <p:spPr>
          <a:xfrm>
            <a:off x="4171950" y="4446251"/>
            <a:ext cx="685800" cy="528507"/>
          </a:xfrm>
          <a:prstGeom prst="hexagon">
            <a:avLst>
              <a:gd name="adj" fmla="val 25000"/>
              <a:gd name="vf" fmla="val 115470"/>
            </a:avLst>
          </a:prstGeom>
          <a:solidFill>
            <a:srgbClr val="FFC00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1400">
                <a:solidFill>
                  <a:schemeClr val="lt1"/>
                </a:solidFill>
                <a:latin typeface="Calibri"/>
                <a:ea typeface="Calibri"/>
                <a:cs typeface="Calibri"/>
                <a:sym typeface="Calibri"/>
              </a:rPr>
              <a:t>Infra</a:t>
            </a:r>
            <a:endParaRPr sz="1100"/>
          </a:p>
        </p:txBody>
      </p:sp>
      <p:sp>
        <p:nvSpPr>
          <p:cNvPr id="586" name="Google Shape;586;p66"/>
          <p:cNvSpPr/>
          <p:nvPr/>
        </p:nvSpPr>
        <p:spPr>
          <a:xfrm>
            <a:off x="6810056" y="2104673"/>
            <a:ext cx="186085" cy="201335"/>
          </a:xfrm>
          <a:prstGeom prst="round1Rect">
            <a:avLst>
              <a:gd name="adj" fmla="val 16667"/>
            </a:avLst>
          </a:prstGeom>
          <a:solidFill>
            <a:srgbClr val="FFC000"/>
          </a:solidFill>
          <a:ln w="12700" cap="flat" cmpd="sng">
            <a:solidFill>
              <a:srgbClr val="31538F"/>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87" name="Google Shape;587;p66"/>
          <p:cNvSpPr txBox="1"/>
          <p:nvPr/>
        </p:nvSpPr>
        <p:spPr>
          <a:xfrm>
            <a:off x="7304711" y="2075175"/>
            <a:ext cx="1019263" cy="230833"/>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100">
                <a:solidFill>
                  <a:schemeClr val="dk1"/>
                </a:solidFill>
                <a:latin typeface="Calibri"/>
                <a:ea typeface="Calibri"/>
                <a:cs typeface="Calibri"/>
                <a:sym typeface="Calibri"/>
              </a:rPr>
              <a:t>Infraestrutura</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1"/>
        <p:cNvGrpSpPr/>
        <p:nvPr/>
      </p:nvGrpSpPr>
      <p:grpSpPr>
        <a:xfrm>
          <a:off x="0" y="0"/>
          <a:ext cx="0" cy="0"/>
          <a:chOff x="0" y="0"/>
          <a:chExt cx="0" cy="0"/>
        </a:xfrm>
      </p:grpSpPr>
      <p:sp>
        <p:nvSpPr>
          <p:cNvPr id="592" name="Google Shape;592;p67"/>
          <p:cNvSpPr/>
          <p:nvPr/>
        </p:nvSpPr>
        <p:spPr>
          <a:xfrm>
            <a:off x="0" y="0"/>
            <a:ext cx="9144000" cy="51429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nvGrpSpPr>
          <p:cNvPr id="593" name="Google Shape;593;p67"/>
          <p:cNvGrpSpPr/>
          <p:nvPr/>
        </p:nvGrpSpPr>
        <p:grpSpPr>
          <a:xfrm>
            <a:off x="1891745" y="-11983"/>
            <a:ext cx="5361990" cy="4407687"/>
            <a:chOff x="329184" y="-99107"/>
            <a:chExt cx="524400" cy="5876916"/>
          </a:xfrm>
        </p:grpSpPr>
        <p:cxnSp>
          <p:nvCxnSpPr>
            <p:cNvPr id="594" name="Google Shape;594;p67"/>
            <p:cNvCxnSpPr/>
            <p:nvPr/>
          </p:nvCxnSpPr>
          <p:spPr>
            <a:xfrm rot="10800000">
              <a:off x="329208" y="5777809"/>
              <a:ext cx="523800" cy="0"/>
            </a:xfrm>
            <a:prstGeom prst="straightConnector1">
              <a:avLst/>
            </a:prstGeom>
            <a:noFill/>
            <a:ln w="152400" cap="flat" cmpd="sng">
              <a:solidFill>
                <a:schemeClr val="accent4"/>
              </a:solidFill>
              <a:prstDash val="solid"/>
              <a:miter lim="800000"/>
              <a:headEnd type="none" w="sm" len="sm"/>
              <a:tailEnd type="none" w="sm" len="sm"/>
            </a:ln>
          </p:spPr>
        </p:cxnSp>
        <p:sp>
          <p:nvSpPr>
            <p:cNvPr id="595" name="Google Shape;595;p67"/>
            <p:cNvSpPr/>
            <p:nvPr/>
          </p:nvSpPr>
          <p:spPr>
            <a:xfrm>
              <a:off x="329184" y="-99107"/>
              <a:ext cx="524400" cy="5631300"/>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grpSp>
      <p:sp>
        <p:nvSpPr>
          <p:cNvPr id="596" name="Google Shape;596;p67"/>
          <p:cNvSpPr/>
          <p:nvPr/>
        </p:nvSpPr>
        <p:spPr>
          <a:xfrm>
            <a:off x="447348" y="791789"/>
            <a:ext cx="8249400" cy="2518800"/>
          </a:xfrm>
          <a:prstGeom prst="rect">
            <a:avLst/>
          </a:prstGeom>
          <a:solidFill>
            <a:schemeClr val="lt1"/>
          </a:solidFill>
          <a:ln>
            <a:noFill/>
          </a:ln>
          <a:effectLst>
            <a:outerShdw blurRad="139700" dist="127000" dir="5400000" algn="t" rotWithShape="0">
              <a:srgbClr val="000000">
                <a:alpha val="14900"/>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597" name="Google Shape;597;p67"/>
          <p:cNvSpPr txBox="1">
            <a:spLocks noGrp="1"/>
          </p:cNvSpPr>
          <p:nvPr>
            <p:ph type="title"/>
          </p:nvPr>
        </p:nvSpPr>
        <p:spPr>
          <a:xfrm>
            <a:off x="1143000" y="1188512"/>
            <a:ext cx="6858000" cy="1914000"/>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chemeClr val="dk1"/>
              </a:buClr>
              <a:buSzPts val="5000"/>
              <a:buFont typeface="Calibri"/>
              <a:buNone/>
            </a:pPr>
            <a:r>
              <a:rPr lang="pt-BR" sz="5000"/>
              <a:t>Considerações</a:t>
            </a:r>
            <a:r>
              <a:rPr lang="pt-BR" sz="5000">
                <a:solidFill>
                  <a:schemeClr val="dk1"/>
                </a:solidFill>
                <a:latin typeface="Calibri"/>
                <a:ea typeface="Calibri"/>
                <a:cs typeface="Calibri"/>
                <a:sym typeface="Calibri"/>
              </a:rPr>
              <a:t> </a:t>
            </a:r>
            <a:r>
              <a:rPr lang="pt-BR" sz="5000"/>
              <a:t>Finais</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601"/>
        <p:cNvGrpSpPr/>
        <p:nvPr/>
      </p:nvGrpSpPr>
      <p:grpSpPr>
        <a:xfrm>
          <a:off x="0" y="0"/>
          <a:ext cx="0" cy="0"/>
          <a:chOff x="0" y="0"/>
          <a:chExt cx="0" cy="0"/>
        </a:xfrm>
      </p:grpSpPr>
      <p:sp>
        <p:nvSpPr>
          <p:cNvPr id="602" name="Google Shape;602;p68"/>
          <p:cNvSpPr/>
          <p:nvPr/>
        </p:nvSpPr>
        <p:spPr>
          <a:xfrm>
            <a:off x="1465326" y="0"/>
            <a:ext cx="6213348" cy="5143500"/>
          </a:xfrm>
          <a:custGeom>
            <a:avLst/>
            <a:gdLst/>
            <a:ahLst/>
            <a:cxnLst/>
            <a:rect l="l" t="t" r="r" b="b"/>
            <a:pathLst>
              <a:path w="8284464" h="6858000" extrusionOk="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03" name="Google Shape;603;p68"/>
          <p:cNvSpPr/>
          <p:nvPr/>
        </p:nvSpPr>
        <p:spPr>
          <a:xfrm>
            <a:off x="1588770" y="0"/>
            <a:ext cx="5966460" cy="5143500"/>
          </a:xfrm>
          <a:custGeom>
            <a:avLst/>
            <a:gdLst/>
            <a:ahLst/>
            <a:cxnLst/>
            <a:rect l="l" t="t" r="r" b="b"/>
            <a:pathLst>
              <a:path w="7955280" h="6858000" extrusionOk="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604" name="Google Shape;604;p68"/>
          <p:cNvSpPr txBox="1">
            <a:spLocks noGrp="1"/>
          </p:cNvSpPr>
          <p:nvPr>
            <p:ph type="title"/>
          </p:nvPr>
        </p:nvSpPr>
        <p:spPr>
          <a:xfrm>
            <a:off x="1916723" y="1081454"/>
            <a:ext cx="5310554" cy="2980593"/>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Clr>
                <a:srgbClr val="0C0C0C"/>
              </a:buClr>
              <a:buSzPts val="4100"/>
              <a:buFont typeface="Calibri"/>
              <a:buNone/>
            </a:pPr>
            <a:r>
              <a:rPr lang="pt-BR" sz="4100">
                <a:solidFill>
                  <a:srgbClr val="0C0C0C"/>
                </a:solidFill>
              </a:rPr>
              <a:t>Obrigado!!!</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04"/>
                                        </p:tgtEl>
                                        <p:attrNameLst>
                                          <p:attrName>style.visibility</p:attrName>
                                        </p:attrNameLst>
                                      </p:cBhvr>
                                      <p:to>
                                        <p:strVal val="visible"/>
                                      </p:to>
                                    </p:set>
                                    <p:animEffect transition="in" filter="fade">
                                      <p:cBhvr>
                                        <p:cTn id="7" dur="700"/>
                                        <p:tgtEl>
                                          <p:spTgt spid="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31"/>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0" name="Google Shape;190;p31"/>
          <p:cNvSpPr/>
          <p:nvPr/>
        </p:nvSpPr>
        <p:spPr>
          <a:xfrm flipH="1">
            <a:off x="462400" y="1458685"/>
            <a:ext cx="3017520" cy="2057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1" name="Google Shape;191;p31"/>
          <p:cNvSpPr txBox="1">
            <a:spLocks noGrp="1"/>
          </p:cNvSpPr>
          <p:nvPr>
            <p:ph type="body" idx="1"/>
          </p:nvPr>
        </p:nvSpPr>
        <p:spPr>
          <a:xfrm>
            <a:off x="483800" y="1523326"/>
            <a:ext cx="3212238" cy="2633957"/>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pt-BR" sz="1400"/>
              <a:t>“Em geral, a palavra arquitetura é usada no contexto de algo em um nível mais alto e que independe dos detalhes dos níveis mais baixos, enquanto design parece muitas vezes sugerir as estruturas e decisões de nível mais baixo. Porém, esses usos perdem o sentido quando observamos arquitetos de verdade em ação. ”</a:t>
            </a:r>
            <a:endParaRPr sz="1100"/>
          </a:p>
        </p:txBody>
      </p:sp>
      <p:sp>
        <p:nvSpPr>
          <p:cNvPr id="192" name="Google Shape;192;p31"/>
          <p:cNvSpPr/>
          <p:nvPr/>
        </p:nvSpPr>
        <p:spPr>
          <a:xfrm rot="5400000">
            <a:off x="-169382" y="4540020"/>
            <a:ext cx="555498" cy="115593"/>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3" name="Google Shape;193;p31"/>
          <p:cNvSpPr/>
          <p:nvPr/>
        </p:nvSpPr>
        <p:spPr>
          <a:xfrm rot="5400000">
            <a:off x="4428692" y="161401"/>
            <a:ext cx="555498" cy="887511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94" name="Google Shape;194;p31"/>
          <p:cNvSpPr/>
          <p:nvPr/>
        </p:nvSpPr>
        <p:spPr>
          <a:xfrm>
            <a:off x="4272595" y="266219"/>
            <a:ext cx="4638730" cy="4436409"/>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195" name="Google Shape;195;p31"/>
          <p:cNvPicPr preferRelativeResize="0"/>
          <p:nvPr/>
        </p:nvPicPr>
        <p:blipFill rotWithShape="1">
          <a:blip r:embed="rId3">
            <a:alphaModFix/>
          </a:blip>
          <a:srcRect/>
          <a:stretch/>
        </p:blipFill>
        <p:spPr>
          <a:xfrm>
            <a:off x="4594724" y="487870"/>
            <a:ext cx="4013172" cy="3993106"/>
          </a:xfrm>
          <a:prstGeom prst="rect">
            <a:avLst/>
          </a:prstGeom>
          <a:noFill/>
          <a:ln>
            <a:noFill/>
          </a:ln>
        </p:spPr>
      </p:pic>
      <p:sp>
        <p:nvSpPr>
          <p:cNvPr id="196" name="Google Shape;196;p31"/>
          <p:cNvSpPr txBox="1"/>
          <p:nvPr/>
        </p:nvSpPr>
        <p:spPr>
          <a:xfrm>
            <a:off x="5910679" y="4456354"/>
            <a:ext cx="1441405"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500">
                <a:solidFill>
                  <a:schemeClr val="dk1"/>
                </a:solidFill>
                <a:latin typeface="Calibri"/>
                <a:ea typeface="Calibri"/>
                <a:cs typeface="Calibri"/>
                <a:sym typeface="Calibri"/>
              </a:rPr>
              <a:t>Robert C. Martin</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32"/>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2" name="Google Shape;202;p32"/>
          <p:cNvSpPr/>
          <p:nvPr/>
        </p:nvSpPr>
        <p:spPr>
          <a:xfrm flipH="1">
            <a:off x="462400" y="1458685"/>
            <a:ext cx="3017520" cy="2057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3" name="Google Shape;203;p32"/>
          <p:cNvSpPr txBox="1">
            <a:spLocks noGrp="1"/>
          </p:cNvSpPr>
          <p:nvPr>
            <p:ph type="body" idx="1"/>
          </p:nvPr>
        </p:nvSpPr>
        <p:spPr>
          <a:xfrm>
            <a:off x="483800" y="1523326"/>
            <a:ext cx="3212238" cy="2633957"/>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pt-BR" sz="1400"/>
              <a:t>“A arquitetura representa as decisões significativas de design que moldam um sistema, onde significância é medida pelo custo da mudança”</a:t>
            </a:r>
            <a:endParaRPr sz="1100"/>
          </a:p>
        </p:txBody>
      </p:sp>
      <p:sp>
        <p:nvSpPr>
          <p:cNvPr id="204" name="Google Shape;204;p32"/>
          <p:cNvSpPr/>
          <p:nvPr/>
        </p:nvSpPr>
        <p:spPr>
          <a:xfrm rot="5400000">
            <a:off x="-169382" y="4540020"/>
            <a:ext cx="555498" cy="115593"/>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5" name="Google Shape;205;p32"/>
          <p:cNvSpPr/>
          <p:nvPr/>
        </p:nvSpPr>
        <p:spPr>
          <a:xfrm rot="5400000">
            <a:off x="4428692" y="161401"/>
            <a:ext cx="555498" cy="887511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06" name="Google Shape;206;p32"/>
          <p:cNvSpPr/>
          <p:nvPr/>
        </p:nvSpPr>
        <p:spPr>
          <a:xfrm>
            <a:off x="4272595" y="266219"/>
            <a:ext cx="4638730" cy="4436409"/>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07" name="Google Shape;207;p32" descr="Grady Booch | Speaker | TED"/>
          <p:cNvPicPr preferRelativeResize="0"/>
          <p:nvPr/>
        </p:nvPicPr>
        <p:blipFill rotWithShape="1">
          <a:blip r:embed="rId3">
            <a:alphaModFix/>
          </a:blip>
          <a:srcRect l="12592" r="9837" b="2"/>
          <a:stretch/>
        </p:blipFill>
        <p:spPr>
          <a:xfrm>
            <a:off x="4541708" y="487870"/>
            <a:ext cx="4119205" cy="3993106"/>
          </a:xfrm>
          <a:prstGeom prst="rect">
            <a:avLst/>
          </a:prstGeom>
          <a:noFill/>
          <a:ln>
            <a:noFill/>
          </a:ln>
        </p:spPr>
      </p:pic>
      <p:sp>
        <p:nvSpPr>
          <p:cNvPr id="208" name="Google Shape;208;p32"/>
          <p:cNvSpPr txBox="1"/>
          <p:nvPr/>
        </p:nvSpPr>
        <p:spPr>
          <a:xfrm>
            <a:off x="5910679" y="4456354"/>
            <a:ext cx="1136032"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500">
                <a:solidFill>
                  <a:schemeClr val="dk1"/>
                </a:solidFill>
                <a:latin typeface="Calibri"/>
                <a:ea typeface="Calibri"/>
                <a:cs typeface="Calibri"/>
                <a:sym typeface="Calibri"/>
              </a:rPr>
              <a:t>Grady Booch</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
        <p:cNvGrpSpPr/>
        <p:nvPr/>
      </p:nvGrpSpPr>
      <p:grpSpPr>
        <a:xfrm>
          <a:off x="0" y="0"/>
          <a:ext cx="0" cy="0"/>
          <a:chOff x="0" y="0"/>
          <a:chExt cx="0" cy="0"/>
        </a:xfrm>
      </p:grpSpPr>
      <p:sp>
        <p:nvSpPr>
          <p:cNvPr id="213" name="Google Shape;213;p33"/>
          <p:cNvSpPr/>
          <p:nvPr/>
        </p:nvSpPr>
        <p:spPr>
          <a:xfrm>
            <a:off x="0" y="0"/>
            <a:ext cx="9143999" cy="5143024"/>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4" name="Google Shape;214;p33"/>
          <p:cNvSpPr/>
          <p:nvPr/>
        </p:nvSpPr>
        <p:spPr>
          <a:xfrm flipH="1">
            <a:off x="462400" y="1458685"/>
            <a:ext cx="3017520" cy="20574"/>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5" name="Google Shape;215;p33"/>
          <p:cNvSpPr txBox="1">
            <a:spLocks noGrp="1"/>
          </p:cNvSpPr>
          <p:nvPr>
            <p:ph type="body" idx="1"/>
          </p:nvPr>
        </p:nvSpPr>
        <p:spPr>
          <a:xfrm>
            <a:off x="483800" y="1523326"/>
            <a:ext cx="3212238" cy="2633957"/>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1400"/>
              <a:buNone/>
            </a:pPr>
            <a:r>
              <a:rPr lang="pt-BR" sz="1400"/>
              <a:t>“A arquitetura é o conjunto de decisões que você queria ter tomado logo no início de um projeto, mas, como todo mundo, não teve a imaginação necessária”</a:t>
            </a:r>
            <a:endParaRPr sz="1100"/>
          </a:p>
        </p:txBody>
      </p:sp>
      <p:sp>
        <p:nvSpPr>
          <p:cNvPr id="216" name="Google Shape;216;p33"/>
          <p:cNvSpPr/>
          <p:nvPr/>
        </p:nvSpPr>
        <p:spPr>
          <a:xfrm rot="5400000">
            <a:off x="-169382" y="4540020"/>
            <a:ext cx="555498" cy="115593"/>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7" name="Google Shape;217;p33"/>
          <p:cNvSpPr/>
          <p:nvPr/>
        </p:nvSpPr>
        <p:spPr>
          <a:xfrm rot="5400000">
            <a:off x="4428692" y="161401"/>
            <a:ext cx="555498" cy="8875118"/>
          </a:xfrm>
          <a:prstGeom prst="rect">
            <a:avLst/>
          </a:prstGeom>
          <a:solidFill>
            <a:schemeClr val="accent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218" name="Google Shape;218;p33"/>
          <p:cNvSpPr/>
          <p:nvPr/>
        </p:nvSpPr>
        <p:spPr>
          <a:xfrm>
            <a:off x="4272595" y="266219"/>
            <a:ext cx="4638730" cy="4436409"/>
          </a:xfrm>
          <a:prstGeom prst="rect">
            <a:avLst/>
          </a:prstGeom>
          <a:solidFill>
            <a:schemeClr val="lt1"/>
          </a:solidFill>
          <a:ln>
            <a:noFill/>
          </a:ln>
          <a:effectLst>
            <a:outerShdw blurRad="139700" dist="127000" dir="5400000" algn="t" rotWithShape="0">
              <a:srgbClr val="000000">
                <a:alpha val="14901"/>
              </a:srgbClr>
            </a:outerShdw>
          </a:effectLst>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pic>
        <p:nvPicPr>
          <p:cNvPr id="219" name="Google Shape;219;p33"/>
          <p:cNvPicPr preferRelativeResize="0"/>
          <p:nvPr/>
        </p:nvPicPr>
        <p:blipFill rotWithShape="1">
          <a:blip r:embed="rId3">
            <a:alphaModFix/>
          </a:blip>
          <a:srcRect/>
          <a:stretch/>
        </p:blipFill>
        <p:spPr>
          <a:xfrm>
            <a:off x="5234439" y="487871"/>
            <a:ext cx="2733742" cy="3993107"/>
          </a:xfrm>
          <a:prstGeom prst="rect">
            <a:avLst/>
          </a:prstGeom>
          <a:noFill/>
          <a:ln>
            <a:noFill/>
          </a:ln>
        </p:spPr>
      </p:pic>
      <p:sp>
        <p:nvSpPr>
          <p:cNvPr id="220" name="Google Shape;220;p33"/>
          <p:cNvSpPr txBox="1"/>
          <p:nvPr/>
        </p:nvSpPr>
        <p:spPr>
          <a:xfrm>
            <a:off x="6021008" y="4447775"/>
            <a:ext cx="1267414" cy="300082"/>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pt-BR" sz="1500">
                <a:solidFill>
                  <a:schemeClr val="dk1"/>
                </a:solidFill>
                <a:latin typeface="Calibri"/>
                <a:ea typeface="Calibri"/>
                <a:cs typeface="Calibri"/>
                <a:sym typeface="Calibri"/>
              </a:rPr>
              <a:t>Ralph Johnson</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4"/>
          <p:cNvSpPr/>
          <p:nvPr/>
        </p:nvSpPr>
        <p:spPr>
          <a:xfrm>
            <a:off x="1415302" y="3628115"/>
            <a:ext cx="6313394" cy="954741"/>
          </a:xfrm>
          <a:prstGeom prst="roundRect">
            <a:avLst>
              <a:gd name="adj" fmla="val 16667"/>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Código</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5"/>
          <p:cNvSpPr/>
          <p:nvPr/>
        </p:nvSpPr>
        <p:spPr>
          <a:xfrm>
            <a:off x="1334035" y="2219813"/>
            <a:ext cx="6313394" cy="954741"/>
          </a:xfrm>
          <a:prstGeom prst="roundRect">
            <a:avLst>
              <a:gd name="adj" fmla="val 16667"/>
            </a:avLst>
          </a:prstGeom>
          <a:solidFill>
            <a:srgbClr val="FEE599"/>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Design</a:t>
            </a:r>
            <a:endParaRPr sz="1100"/>
          </a:p>
        </p:txBody>
      </p:sp>
      <p:sp>
        <p:nvSpPr>
          <p:cNvPr id="231" name="Google Shape;231;p35"/>
          <p:cNvSpPr/>
          <p:nvPr/>
        </p:nvSpPr>
        <p:spPr>
          <a:xfrm>
            <a:off x="1334035" y="3533738"/>
            <a:ext cx="6313394" cy="954741"/>
          </a:xfrm>
          <a:prstGeom prst="roundRect">
            <a:avLst>
              <a:gd name="adj" fmla="val 16667"/>
            </a:avLst>
          </a:prstGeom>
          <a:solidFill>
            <a:srgbClr val="BBD6EE"/>
          </a:solidFill>
          <a:ln w="12700" cap="flat" cmpd="sng">
            <a:solidFill>
              <a:schemeClr val="dk1"/>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r>
              <a:rPr lang="pt-BR" sz="2700">
                <a:solidFill>
                  <a:schemeClr val="dk1"/>
                </a:solidFill>
                <a:latin typeface="Calibri"/>
                <a:ea typeface="Calibri"/>
                <a:cs typeface="Calibri"/>
                <a:sym typeface="Calibri"/>
              </a:rPr>
              <a:t>Código</a:t>
            </a:r>
            <a:endParaRPr sz="11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623</Words>
  <Application>Microsoft Macintosh PowerPoint</Application>
  <PresentationFormat>Apresentação na tela (16:9)</PresentationFormat>
  <Paragraphs>87</Paragraphs>
  <Slides>42</Slides>
  <Notes>42</Notes>
  <HiddenSlides>0</HiddenSlides>
  <MMClips>0</MMClips>
  <ScaleCrop>false</ScaleCrop>
  <HeadingPairs>
    <vt:vector size="6" baseType="variant">
      <vt:variant>
        <vt:lpstr>Fontes usadas</vt:lpstr>
      </vt:variant>
      <vt:variant>
        <vt:i4>5</vt:i4>
      </vt:variant>
      <vt:variant>
        <vt:lpstr>Tema</vt:lpstr>
      </vt:variant>
      <vt:variant>
        <vt:i4>3</vt:i4>
      </vt:variant>
      <vt:variant>
        <vt:lpstr>Títulos de slides</vt:lpstr>
      </vt:variant>
      <vt:variant>
        <vt:i4>42</vt:i4>
      </vt:variant>
    </vt:vector>
  </HeadingPairs>
  <TitlesOfParts>
    <vt:vector size="50" baseType="lpstr">
      <vt:lpstr>Meiryo</vt:lpstr>
      <vt:lpstr>Calibri</vt:lpstr>
      <vt:lpstr>PT Sans</vt:lpstr>
      <vt:lpstr>Arial</vt:lpstr>
      <vt:lpstr>Avenir</vt:lpstr>
      <vt:lpstr>Simple Light</vt:lpstr>
      <vt:lpstr>Tema do Office</vt:lpstr>
      <vt:lpstr>Tema do Office</vt:lpstr>
      <vt:lpstr>Arquitetura Hexagonal</vt:lpstr>
      <vt:lpstr>Índice</vt:lpstr>
      <vt:lpstr>Objetivo</vt:lpstr>
      <vt:lpstr>O que é arquitetura? Arquitetura x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Como a falta de uma arquitetura impacta seu trabalho?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Perguntas</vt:lpstr>
      <vt:lpstr>Design Patterns</vt:lpstr>
      <vt:lpstr>Apresentação do PowerPoint</vt:lpstr>
      <vt:lpstr>Apresentação do PowerPoint</vt:lpstr>
      <vt:lpstr>Vantagens</vt:lpstr>
      <vt:lpstr>Design Patterns: Vantagens</vt:lpstr>
      <vt:lpstr>Arquitetura Hexagonal</vt:lpstr>
      <vt:lpstr>Apresentação do PowerPoint</vt:lpstr>
      <vt:lpstr>Apresentação do PowerPoint</vt:lpstr>
      <vt:lpstr>Apresentação do PowerPoint</vt:lpstr>
      <vt:lpstr>Apresentação do PowerPoint</vt:lpstr>
      <vt:lpstr>Apresentação do PowerPoint</vt:lpstr>
      <vt:lpstr>Apresentação do PowerPoint</vt:lpstr>
      <vt:lpstr>Considerações Finais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Arquitetura Hexagonal</dc:title>
  <cp:lastModifiedBy>Michael Medina da Cunha</cp:lastModifiedBy>
  <cp:revision>2</cp:revision>
  <dcterms:modified xsi:type="dcterms:W3CDTF">2024-03-21T18:20:09Z</dcterms:modified>
</cp:coreProperties>
</file>